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0"/>
  </p:notesMasterIdLst>
  <p:sldIdLst>
    <p:sldId id="256" r:id="rId2"/>
    <p:sldId id="745" r:id="rId3"/>
    <p:sldId id="262" r:id="rId4"/>
    <p:sldId id="257" r:id="rId5"/>
    <p:sldId id="1008" r:id="rId6"/>
    <p:sldId id="1053" r:id="rId7"/>
    <p:sldId id="1056" r:id="rId8"/>
    <p:sldId id="1054" r:id="rId9"/>
    <p:sldId id="265" r:id="rId10"/>
    <p:sldId id="1055" r:id="rId11"/>
    <p:sldId id="266" r:id="rId12"/>
    <p:sldId id="1006" r:id="rId13"/>
    <p:sldId id="1007" r:id="rId14"/>
    <p:sldId id="1009" r:id="rId15"/>
    <p:sldId id="1010" r:id="rId16"/>
    <p:sldId id="1011" r:id="rId17"/>
    <p:sldId id="1175" r:id="rId18"/>
    <p:sldId id="1183" r:id="rId19"/>
    <p:sldId id="1203" r:id="rId20"/>
    <p:sldId id="1145" r:id="rId21"/>
    <p:sldId id="1146" r:id="rId22"/>
    <p:sldId id="1147" r:id="rId23"/>
    <p:sldId id="1148" r:id="rId24"/>
    <p:sldId id="1049" r:id="rId25"/>
    <p:sldId id="1050" r:id="rId26"/>
    <p:sldId id="1005" r:id="rId27"/>
    <p:sldId id="971" r:id="rId28"/>
    <p:sldId id="922" r:id="rId29"/>
    <p:sldId id="923" r:id="rId30"/>
    <p:sldId id="924" r:id="rId31"/>
    <p:sldId id="1643" r:id="rId32"/>
    <p:sldId id="932" r:id="rId33"/>
    <p:sldId id="933" r:id="rId34"/>
    <p:sldId id="934" r:id="rId35"/>
    <p:sldId id="935" r:id="rId36"/>
    <p:sldId id="927" r:id="rId37"/>
    <p:sldId id="928" r:id="rId38"/>
    <p:sldId id="929" r:id="rId39"/>
    <p:sldId id="930" r:id="rId40"/>
    <p:sldId id="948" r:id="rId41"/>
    <p:sldId id="1157" r:id="rId42"/>
    <p:sldId id="842" r:id="rId43"/>
    <p:sldId id="1644" r:id="rId44"/>
    <p:sldId id="1645" r:id="rId45"/>
    <p:sldId id="1646" r:id="rId46"/>
    <p:sldId id="956" r:id="rId47"/>
    <p:sldId id="1647" r:id="rId48"/>
    <p:sldId id="961" r:id="rId49"/>
    <p:sldId id="824" r:id="rId50"/>
    <p:sldId id="963" r:id="rId51"/>
    <p:sldId id="847" r:id="rId52"/>
    <p:sldId id="846" r:id="rId53"/>
    <p:sldId id="964" r:id="rId54"/>
    <p:sldId id="966" r:id="rId55"/>
    <p:sldId id="852" r:id="rId56"/>
    <p:sldId id="962" r:id="rId57"/>
    <p:sldId id="1231" r:id="rId58"/>
    <p:sldId id="958" r:id="rId59"/>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2"/>
    <p:restoredTop sz="94694"/>
  </p:normalViewPr>
  <p:slideViewPr>
    <p:cSldViewPr snapToGrid="0">
      <p:cViewPr varScale="1">
        <p:scale>
          <a:sx n="120" d="100"/>
          <a:sy n="120" d="100"/>
        </p:scale>
        <p:origin x="184" y="208"/>
      </p:cViewPr>
      <p:guideLst/>
    </p:cSldViewPr>
  </p:slideViewPr>
  <p:notesTextViewPr>
    <p:cViewPr>
      <p:scale>
        <a:sx n="1" d="1"/>
        <a:sy n="1" d="1"/>
      </p:scale>
      <p:origin x="0" y="0"/>
    </p:cViewPr>
  </p:notesTextViewPr>
  <p:notesViewPr>
    <p:cSldViewPr snapToGrid="0">
      <p:cViewPr varScale="1">
        <p:scale>
          <a:sx n="97" d="100"/>
          <a:sy n="97" d="100"/>
        </p:scale>
        <p:origin x="380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54B795-7D58-924A-BBC0-5795E7560C7E}" type="datetimeFigureOut">
              <a:rPr lang="en-TR" smtClean="0"/>
              <a:t>15.02.2026</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723C97-4C40-1644-9086-25A7C31F551D}" type="slidenum">
              <a:rPr lang="en-TR" smtClean="0"/>
              <a:t>‹#›</a:t>
            </a:fld>
            <a:endParaRPr lang="en-TR"/>
          </a:p>
        </p:txBody>
      </p:sp>
    </p:spTree>
    <p:extLst>
      <p:ext uri="{BB962C8B-B14F-4D97-AF65-F5344CB8AC3E}">
        <p14:creationId xmlns:p14="http://schemas.microsoft.com/office/powerpoint/2010/main" val="991278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29</a:t>
            </a:fld>
            <a:endParaRPr lang="en-US" dirty="0"/>
          </a:p>
        </p:txBody>
      </p:sp>
    </p:spTree>
    <p:extLst>
      <p:ext uri="{BB962C8B-B14F-4D97-AF65-F5344CB8AC3E}">
        <p14:creationId xmlns:p14="http://schemas.microsoft.com/office/powerpoint/2010/main" val="129021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30</a:t>
            </a:fld>
            <a:endParaRPr lang="en-US" dirty="0"/>
          </a:p>
        </p:txBody>
      </p:sp>
    </p:spTree>
    <p:extLst>
      <p:ext uri="{BB962C8B-B14F-4D97-AF65-F5344CB8AC3E}">
        <p14:creationId xmlns:p14="http://schemas.microsoft.com/office/powerpoint/2010/main" val="268495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AB4F9C37-09EF-4A44-A346-121EC6F21AF3}" type="slidenum">
              <a:rPr lang="en-US"/>
              <a:pPr/>
              <a:t>40</a:t>
            </a:fld>
            <a:endParaRPr lang="en-US"/>
          </a:p>
        </p:txBody>
      </p:sp>
      <p:sp>
        <p:nvSpPr>
          <p:cNvPr id="179202" name="Rectangle 2"/>
          <p:cNvSpPr>
            <a:spLocks noChangeArrowheads="1"/>
          </p:cNvSpPr>
          <p:nvPr/>
        </p:nvSpPr>
        <p:spPr bwMode="auto">
          <a:xfrm>
            <a:off x="3813146" y="0"/>
            <a:ext cx="2918270" cy="450166"/>
          </a:xfrm>
          <a:prstGeom prst="rect">
            <a:avLst/>
          </a:prstGeom>
          <a:noFill/>
          <a:ln w="12700">
            <a:noFill/>
            <a:miter lim="800000"/>
            <a:headEnd/>
            <a:tailEnd/>
          </a:ln>
          <a:effectLst/>
        </p:spPr>
        <p:txBody>
          <a:bodyPr wrap="none" lIns="88438" tIns="44219" rIns="88438" bIns="44219" anchor="ctr"/>
          <a:lstStyle/>
          <a:p>
            <a:endParaRPr lang="en-US"/>
          </a:p>
        </p:txBody>
      </p:sp>
      <p:sp>
        <p:nvSpPr>
          <p:cNvPr id="179203" name="Rectangle 3"/>
          <p:cNvSpPr>
            <a:spLocks noChangeArrowheads="1"/>
          </p:cNvSpPr>
          <p:nvPr/>
        </p:nvSpPr>
        <p:spPr bwMode="auto">
          <a:xfrm>
            <a:off x="3813146" y="8553157"/>
            <a:ext cx="2918270" cy="450166"/>
          </a:xfrm>
          <a:prstGeom prst="rect">
            <a:avLst/>
          </a:prstGeom>
          <a:noFill/>
          <a:ln w="12700">
            <a:noFill/>
            <a:miter lim="800000"/>
            <a:headEnd/>
            <a:tailEnd/>
          </a:ln>
          <a:effectLst/>
        </p:spPr>
        <p:txBody>
          <a:bodyPr lIns="18730" tIns="0" rIns="18730" bIns="0" anchor="b"/>
          <a:lstStyle/>
          <a:p>
            <a:pPr algn="r" defTabSz="892062" eaLnBrk="0" hangingPunct="0"/>
            <a:r>
              <a:rPr lang="en-US" sz="1000" i="1" dirty="0">
                <a:latin typeface="Times New Roman" pitchFamily="18" charset="0"/>
              </a:rPr>
              <a:t>10</a:t>
            </a:r>
          </a:p>
        </p:txBody>
      </p:sp>
      <p:sp>
        <p:nvSpPr>
          <p:cNvPr id="179204" name="Rectangle 4"/>
          <p:cNvSpPr>
            <a:spLocks noChangeArrowheads="1"/>
          </p:cNvSpPr>
          <p:nvPr/>
        </p:nvSpPr>
        <p:spPr bwMode="auto">
          <a:xfrm>
            <a:off x="0" y="8553157"/>
            <a:ext cx="2916744" cy="450166"/>
          </a:xfrm>
          <a:prstGeom prst="rect">
            <a:avLst/>
          </a:prstGeom>
          <a:noFill/>
          <a:ln w="12700">
            <a:noFill/>
            <a:miter lim="800000"/>
            <a:headEnd/>
            <a:tailEnd/>
          </a:ln>
          <a:effectLst/>
        </p:spPr>
        <p:txBody>
          <a:bodyPr wrap="none" lIns="88438" tIns="44219" rIns="88438" bIns="44219" anchor="ctr"/>
          <a:lstStyle/>
          <a:p>
            <a:endParaRPr lang="en-US"/>
          </a:p>
        </p:txBody>
      </p:sp>
      <p:sp>
        <p:nvSpPr>
          <p:cNvPr id="179205" name="Rectangle 5"/>
          <p:cNvSpPr>
            <a:spLocks noChangeArrowheads="1"/>
          </p:cNvSpPr>
          <p:nvPr/>
        </p:nvSpPr>
        <p:spPr bwMode="auto">
          <a:xfrm>
            <a:off x="0" y="0"/>
            <a:ext cx="2916744" cy="450166"/>
          </a:xfrm>
          <a:prstGeom prst="rect">
            <a:avLst/>
          </a:prstGeom>
          <a:noFill/>
          <a:ln w="12700">
            <a:noFill/>
            <a:miter lim="800000"/>
            <a:headEnd/>
            <a:tailEnd/>
          </a:ln>
          <a:effectLst/>
        </p:spPr>
        <p:txBody>
          <a:bodyPr wrap="none" lIns="88438" tIns="44219" rIns="88438" bIns="44219" anchor="ctr"/>
          <a:lstStyle/>
          <a:p>
            <a:endParaRPr lang="en-US"/>
          </a:p>
        </p:txBody>
      </p:sp>
      <p:sp>
        <p:nvSpPr>
          <p:cNvPr id="179206" name="Rectangle 6"/>
          <p:cNvSpPr>
            <a:spLocks noGrp="1" noRot="1" noChangeAspect="1" noChangeArrowheads="1" noTextEdit="1"/>
          </p:cNvSpPr>
          <p:nvPr>
            <p:ph type="sldImg"/>
          </p:nvPr>
        </p:nvSpPr>
        <p:spPr>
          <a:xfrm>
            <a:off x="377825" y="1090613"/>
            <a:ext cx="6000750" cy="3376612"/>
          </a:xfrm>
          <a:ln w="12700" cap="flat">
            <a:solidFill>
              <a:schemeClr val="tx1"/>
            </a:solidFill>
          </a:ln>
        </p:spPr>
      </p:sp>
      <p:sp>
        <p:nvSpPr>
          <p:cNvPr id="179207" name="Rectangle 7"/>
          <p:cNvSpPr>
            <a:spLocks noGrp="1" noChangeArrowheads="1"/>
          </p:cNvSpPr>
          <p:nvPr>
            <p:ph type="body" idx="1"/>
          </p:nvPr>
        </p:nvSpPr>
        <p:spPr>
          <a:xfrm>
            <a:off x="642907" y="4763745"/>
            <a:ext cx="5418117" cy="3109538"/>
          </a:xfrm>
          <a:ln/>
        </p:spPr>
        <p:txBody>
          <a:bodyPr lIns="82727" tIns="42143" rIns="82727" bIns="42143"/>
          <a:lstStyle/>
          <a:p>
            <a:endParaRPr lang="en-US" dirty="0"/>
          </a:p>
        </p:txBody>
      </p:sp>
    </p:spTree>
    <p:extLst>
      <p:ext uri="{BB962C8B-B14F-4D97-AF65-F5344CB8AC3E}">
        <p14:creationId xmlns:p14="http://schemas.microsoft.com/office/powerpoint/2010/main" val="392420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ln>
            <a:miter lim="800000"/>
            <a:headEnd/>
            <a:tailEnd/>
          </a:ln>
        </p:spPr>
        <p:txBody>
          <a:bodyPr/>
          <a:lstStyle/>
          <a:p>
            <a:fld id="{20D0B89E-5ADC-403F-9564-EC4E6188AFF3}" type="slidenum">
              <a:rPr lang="en-US"/>
              <a:pPr/>
              <a:t>53</a:t>
            </a:fld>
            <a:endParaRPr lang="en-US"/>
          </a:p>
        </p:txBody>
      </p:sp>
      <p:sp>
        <p:nvSpPr>
          <p:cNvPr id="215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8" name="Rectangle 3"/>
          <p:cNvSpPr>
            <a:spLocks noGrp="1" noChangeArrowheads="1"/>
          </p:cNvSpPr>
          <p:nvPr>
            <p:ph type="body" idx="1"/>
          </p:nvPr>
        </p:nvSpPr>
        <p:spPr bwMode="auto">
          <a:xfrm>
            <a:off x="914400" y="6273800"/>
            <a:ext cx="1236663" cy="252413"/>
          </a:xfrm>
          <a:noFill/>
        </p:spPr>
        <p:txBody>
          <a:bodyPr wrap="square" numCol="1" anchor="t" anchorCtr="0" compatLnSpc="1">
            <a:prstTxWarp prst="textNoShape">
              <a:avLst/>
            </a:prstTxWarp>
            <a:normAutofit fontScale="92500" lnSpcReduction="10000"/>
          </a:bodyPr>
          <a:lstStyle/>
          <a:p>
            <a:pPr>
              <a:spcBef>
                <a:spcPct val="0"/>
              </a:spcBef>
            </a:pPr>
            <a:endParaRPr lang="en-US"/>
          </a:p>
        </p:txBody>
      </p:sp>
    </p:spTree>
    <p:extLst>
      <p:ext uri="{BB962C8B-B14F-4D97-AF65-F5344CB8AC3E}">
        <p14:creationId xmlns:p14="http://schemas.microsoft.com/office/powerpoint/2010/main" val="2892454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8A6C-7FB8-F343-34E3-A15A8732E79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73F36EB8-05DB-7E44-CC0B-D50013835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4DEC9297-C815-FB3F-B732-CACE70DAF661}"/>
              </a:ext>
            </a:extLst>
          </p:cNvPr>
          <p:cNvSpPr>
            <a:spLocks noGrp="1"/>
          </p:cNvSpPr>
          <p:nvPr>
            <p:ph type="dt" sz="half" idx="10"/>
          </p:nvPr>
        </p:nvSpPr>
        <p:spPr/>
        <p:txBody>
          <a:bodyPr/>
          <a:lstStyle/>
          <a:p>
            <a:fld id="{C128FA71-3A18-48C0-980F-4B68F7F63042}" type="datetime1">
              <a:rPr lang="en-US" smtClean="0"/>
              <a:t>2/15/26</a:t>
            </a:fld>
            <a:endParaRPr lang="en-US"/>
          </a:p>
        </p:txBody>
      </p:sp>
      <p:sp>
        <p:nvSpPr>
          <p:cNvPr id="5" name="Footer Placeholder 4">
            <a:extLst>
              <a:ext uri="{FF2B5EF4-FFF2-40B4-BE49-F238E27FC236}">
                <a16:creationId xmlns:a16="http://schemas.microsoft.com/office/drawing/2014/main" id="{E2C2B149-F343-ABC1-D497-75A95E28F0C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DBB845F-CACA-FF22-63A1-F1876F56BF28}"/>
              </a:ext>
            </a:extLst>
          </p:cNvPr>
          <p:cNvSpPr>
            <a:spLocks noGrp="1"/>
          </p:cNvSpPr>
          <p:nvPr>
            <p:ph type="sldNum" sz="quarter" idx="12"/>
          </p:nvPr>
        </p:nvSpPr>
        <p:spPr/>
        <p:txBody>
          <a:bodyPr/>
          <a:lstStyle/>
          <a:p>
            <a:fld id="{CC057153-B650-4DEB-B370-79DDCFDCE934}" type="slidenum">
              <a:rPr lang="en-US" smtClean="0"/>
              <a:t>‹#›</a:t>
            </a:fld>
            <a:endParaRPr lang="en-US"/>
          </a:p>
        </p:txBody>
      </p:sp>
      <p:pic>
        <p:nvPicPr>
          <p:cNvPr id="7" name="Picture 6" descr="An abstract genetic concept">
            <a:extLst>
              <a:ext uri="{FF2B5EF4-FFF2-40B4-BE49-F238E27FC236}">
                <a16:creationId xmlns:a16="http://schemas.microsoft.com/office/drawing/2014/main" id="{EE7549B9-48CC-81C4-7A01-293CD1962ABB}"/>
              </a:ext>
            </a:extLst>
          </p:cNvPr>
          <p:cNvPicPr>
            <a:picLocks noChangeAspect="1"/>
          </p:cNvPicPr>
          <p:nvPr userDrawn="1"/>
        </p:nvPicPr>
        <p:blipFill>
          <a:blip r:embed="rId2">
            <a:alphaModFix amt="60000"/>
          </a:blip>
          <a:srcRect t="24557" b="19193"/>
          <a:stretch>
            <a:fillRect/>
          </a:stretch>
        </p:blipFill>
        <p:spPr>
          <a:xfrm>
            <a:off x="1" y="1"/>
            <a:ext cx="12192000" cy="6857999"/>
          </a:xfrm>
          <a:prstGeom prst="rect">
            <a:avLst/>
          </a:prstGeom>
        </p:spPr>
      </p:pic>
    </p:spTree>
    <p:extLst>
      <p:ext uri="{BB962C8B-B14F-4D97-AF65-F5344CB8AC3E}">
        <p14:creationId xmlns:p14="http://schemas.microsoft.com/office/powerpoint/2010/main" val="3798404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3D4D-AF62-135B-903A-9B0BAD9BEF8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873A31EE-E275-0E5A-068D-072872C522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CEE21619-8338-489C-F229-C954935C27BD}"/>
              </a:ext>
            </a:extLst>
          </p:cNvPr>
          <p:cNvSpPr>
            <a:spLocks noGrp="1"/>
          </p:cNvSpPr>
          <p:nvPr>
            <p:ph type="dt" sz="half" idx="10"/>
          </p:nvPr>
        </p:nvSpPr>
        <p:spPr/>
        <p:txBody>
          <a:bodyPr/>
          <a:lstStyle/>
          <a:p>
            <a:fld id="{7104EDB3-C0E8-45F8-9E1D-1B6C8D1880C0}" type="datetime1">
              <a:rPr lang="en-US" smtClean="0"/>
              <a:t>2/15/26</a:t>
            </a:fld>
            <a:endParaRPr lang="en-US"/>
          </a:p>
        </p:txBody>
      </p:sp>
      <p:sp>
        <p:nvSpPr>
          <p:cNvPr id="5" name="Footer Placeholder 4">
            <a:extLst>
              <a:ext uri="{FF2B5EF4-FFF2-40B4-BE49-F238E27FC236}">
                <a16:creationId xmlns:a16="http://schemas.microsoft.com/office/drawing/2014/main" id="{F2991926-098D-F6D3-3BB1-05A870ED3CF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C6207445-029E-C6CC-05CA-F548B799CFDA}"/>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8072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F12242-5F7E-89A1-0EB3-9841011840E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CE34153E-E7B6-EA49-E29C-9DF070E60E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1F69E6C2-4053-48AD-9790-8B06D8D40B67}"/>
              </a:ext>
            </a:extLst>
          </p:cNvPr>
          <p:cNvSpPr>
            <a:spLocks noGrp="1"/>
          </p:cNvSpPr>
          <p:nvPr>
            <p:ph type="dt" sz="half" idx="10"/>
          </p:nvPr>
        </p:nvSpPr>
        <p:spPr/>
        <p:txBody>
          <a:bodyPr/>
          <a:lstStyle/>
          <a:p>
            <a:fld id="{9CF0EC4B-54ED-4041-B552-9BA760FA3DBA}" type="datetime1">
              <a:rPr lang="en-US" smtClean="0"/>
              <a:t>2/15/26</a:t>
            </a:fld>
            <a:endParaRPr lang="en-US"/>
          </a:p>
        </p:txBody>
      </p:sp>
      <p:sp>
        <p:nvSpPr>
          <p:cNvPr id="5" name="Footer Placeholder 4">
            <a:extLst>
              <a:ext uri="{FF2B5EF4-FFF2-40B4-BE49-F238E27FC236}">
                <a16:creationId xmlns:a16="http://schemas.microsoft.com/office/drawing/2014/main" id="{D7D2FBC9-3B36-F29C-CD8A-F0E51449ACF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3132F924-982D-E409-1506-67B10A6706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13163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10918365"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8713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4165600" y="6248400"/>
            <a:ext cx="3860800" cy="457200"/>
          </a:xfrm>
        </p:spPr>
        <p:txBody>
          <a:bodyPr/>
          <a:lstStyle>
            <a:lvl1pPr>
              <a:defRPr/>
            </a:lvl1pPr>
          </a:lstStyle>
          <a:p>
            <a:r>
              <a:rPr lang="en-US"/>
              <a:t>20th European Conference on Operational Research, July 4-7, 2004</a:t>
            </a:r>
          </a:p>
        </p:txBody>
      </p:sp>
      <p:sp>
        <p:nvSpPr>
          <p:cNvPr id="6" name="Slide Number Placeholder 5"/>
          <p:cNvSpPr>
            <a:spLocks noGrp="1"/>
          </p:cNvSpPr>
          <p:nvPr>
            <p:ph type="sldNum" sz="quarter" idx="11"/>
          </p:nvPr>
        </p:nvSpPr>
        <p:spPr>
          <a:xfrm>
            <a:off x="8737600" y="6248400"/>
            <a:ext cx="2844800" cy="457200"/>
          </a:xfrm>
        </p:spPr>
        <p:txBody>
          <a:bodyPr/>
          <a:lstStyle>
            <a:lvl1pPr>
              <a:defRPr/>
            </a:lvl1pPr>
          </a:lstStyle>
          <a:p>
            <a:fld id="{4613D1C1-4B67-46A9-8A67-DC3F406C0EA0}" type="slidenum">
              <a:rPr lang="en-US"/>
              <a:pPr/>
              <a:t>‹#›</a:t>
            </a:fld>
            <a:endParaRPr lang="en-US"/>
          </a:p>
        </p:txBody>
      </p:sp>
    </p:spTree>
    <p:extLst>
      <p:ext uri="{BB962C8B-B14F-4D97-AF65-F5344CB8AC3E}">
        <p14:creationId xmlns:p14="http://schemas.microsoft.com/office/powerpoint/2010/main" val="3924566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9FF3-28D4-6FEE-79A4-E473504C3B6E}"/>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TR" dirty="0"/>
          </a:p>
        </p:txBody>
      </p:sp>
      <p:sp>
        <p:nvSpPr>
          <p:cNvPr id="3" name="Content Placeholder 2">
            <a:extLst>
              <a:ext uri="{FF2B5EF4-FFF2-40B4-BE49-F238E27FC236}">
                <a16:creationId xmlns:a16="http://schemas.microsoft.com/office/drawing/2014/main" id="{A39D7446-DA83-318E-90DC-971D5694669C}"/>
              </a:ext>
            </a:extLst>
          </p:cNvPr>
          <p:cNvSpPr>
            <a:spLocks noGrp="1"/>
          </p:cNvSpPr>
          <p:nvPr>
            <p:ph idx="1"/>
          </p:nvPr>
        </p:nvSpPr>
        <p:spPr/>
        <p:txBody>
          <a:bodyPr/>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TR" dirty="0"/>
          </a:p>
        </p:txBody>
      </p:sp>
      <p:sp>
        <p:nvSpPr>
          <p:cNvPr id="4" name="Date Placeholder 3">
            <a:extLst>
              <a:ext uri="{FF2B5EF4-FFF2-40B4-BE49-F238E27FC236}">
                <a16:creationId xmlns:a16="http://schemas.microsoft.com/office/drawing/2014/main" id="{46299D36-260B-1C15-3A0C-597249D28ACB}"/>
              </a:ext>
            </a:extLst>
          </p:cNvPr>
          <p:cNvSpPr>
            <a:spLocks noGrp="1"/>
          </p:cNvSpPr>
          <p:nvPr>
            <p:ph type="dt" sz="half" idx="10"/>
          </p:nvPr>
        </p:nvSpPr>
        <p:spPr/>
        <p:txBody>
          <a:bodyPr/>
          <a:lstStyle/>
          <a:p>
            <a:fld id="{51C1210E-201E-4473-82AC-2466F5386C38}" type="datetime1">
              <a:rPr lang="en-US" smtClean="0"/>
              <a:t>2/15/26</a:t>
            </a:fld>
            <a:endParaRPr lang="en-US"/>
          </a:p>
        </p:txBody>
      </p:sp>
      <p:sp>
        <p:nvSpPr>
          <p:cNvPr id="5" name="Footer Placeholder 4">
            <a:extLst>
              <a:ext uri="{FF2B5EF4-FFF2-40B4-BE49-F238E27FC236}">
                <a16:creationId xmlns:a16="http://schemas.microsoft.com/office/drawing/2014/main" id="{0C10611A-2117-1874-CDCE-FC3C54358439}"/>
              </a:ext>
            </a:extLst>
          </p:cNvPr>
          <p:cNvSpPr>
            <a:spLocks noGrp="1"/>
          </p:cNvSpPr>
          <p:nvPr>
            <p:ph type="ftr" sz="quarter" idx="11"/>
          </p:nvPr>
        </p:nvSpPr>
        <p:spPr>
          <a:xfrm>
            <a:off x="4038600" y="6356350"/>
            <a:ext cx="4114800" cy="365125"/>
          </a:xfrm>
          <a:prstGeom prst="rect">
            <a:avLst/>
          </a:prstGeom>
        </p:spPr>
        <p:txBody>
          <a:bodyPr/>
          <a:lstStyle/>
          <a:p>
            <a:r>
              <a:rPr lang="en-US" dirty="0"/>
              <a:t>IE451</a:t>
            </a:r>
          </a:p>
        </p:txBody>
      </p:sp>
      <p:sp>
        <p:nvSpPr>
          <p:cNvPr id="6" name="Slide Number Placeholder 5">
            <a:extLst>
              <a:ext uri="{FF2B5EF4-FFF2-40B4-BE49-F238E27FC236}">
                <a16:creationId xmlns:a16="http://schemas.microsoft.com/office/drawing/2014/main" id="{BB0FEEA9-CDFB-C059-EB6A-3BDF5B7C3103}"/>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1491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64F1-79E4-F9BD-A879-6F08D2B2B3A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319EDB6B-C2FF-ECA6-CDA3-58C399448C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123731-223B-12D5-39FA-DA1CBA710AC5}"/>
              </a:ext>
            </a:extLst>
          </p:cNvPr>
          <p:cNvSpPr>
            <a:spLocks noGrp="1"/>
          </p:cNvSpPr>
          <p:nvPr>
            <p:ph type="dt" sz="half" idx="10"/>
          </p:nvPr>
        </p:nvSpPr>
        <p:spPr/>
        <p:txBody>
          <a:bodyPr/>
          <a:lstStyle/>
          <a:p>
            <a:fld id="{B01EA198-6CAB-4B8F-B93F-1F9C8C4B6CE7}" type="datetime1">
              <a:rPr lang="en-US" smtClean="0"/>
              <a:t>2/15/26</a:t>
            </a:fld>
            <a:endParaRPr lang="en-US"/>
          </a:p>
        </p:txBody>
      </p:sp>
      <p:sp>
        <p:nvSpPr>
          <p:cNvPr id="5" name="Footer Placeholder 4">
            <a:extLst>
              <a:ext uri="{FF2B5EF4-FFF2-40B4-BE49-F238E27FC236}">
                <a16:creationId xmlns:a16="http://schemas.microsoft.com/office/drawing/2014/main" id="{A20B345A-446B-C262-F271-437AB4AB54C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3FB1B79E-C143-C271-2459-DEA34C09F959}"/>
              </a:ext>
            </a:extLst>
          </p:cNvPr>
          <p:cNvSpPr>
            <a:spLocks noGrp="1"/>
          </p:cNvSpPr>
          <p:nvPr>
            <p:ph type="sldNum" sz="quarter" idx="12"/>
          </p:nvPr>
        </p:nvSpPr>
        <p:spPr/>
        <p:txBody>
          <a:bodyPr/>
          <a:lstStyle/>
          <a:p>
            <a:fld id="{CC057153-B650-4DEB-B370-79DDCFDCE934}" type="slidenum">
              <a:rPr lang="en-US" smtClean="0"/>
              <a:t>‹#›</a:t>
            </a:fld>
            <a:endParaRPr lang="en-US"/>
          </a:p>
        </p:txBody>
      </p:sp>
      <p:pic>
        <p:nvPicPr>
          <p:cNvPr id="7" name="Picture 6" descr="An abstract genetic concept">
            <a:extLst>
              <a:ext uri="{FF2B5EF4-FFF2-40B4-BE49-F238E27FC236}">
                <a16:creationId xmlns:a16="http://schemas.microsoft.com/office/drawing/2014/main" id="{D36A5777-ABB7-24FB-38E9-D2EFC4DE45FE}"/>
              </a:ext>
            </a:extLst>
          </p:cNvPr>
          <p:cNvPicPr>
            <a:picLocks noChangeAspect="1"/>
          </p:cNvPicPr>
          <p:nvPr userDrawn="1"/>
        </p:nvPicPr>
        <p:blipFill>
          <a:blip r:embed="rId2">
            <a:alphaModFix amt="60000"/>
          </a:blip>
          <a:srcRect t="24557" b="19193"/>
          <a:stretch>
            <a:fillRect/>
          </a:stretch>
        </p:blipFill>
        <p:spPr>
          <a:xfrm>
            <a:off x="1" y="1"/>
            <a:ext cx="12192000" cy="6857999"/>
          </a:xfrm>
          <a:prstGeom prst="rect">
            <a:avLst/>
          </a:prstGeom>
        </p:spPr>
      </p:pic>
    </p:spTree>
    <p:extLst>
      <p:ext uri="{BB962C8B-B14F-4D97-AF65-F5344CB8AC3E}">
        <p14:creationId xmlns:p14="http://schemas.microsoft.com/office/powerpoint/2010/main" val="497821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F718-A260-7959-F2B4-60F74AEAE7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BE2EE62E-9723-05EE-AE60-27F9F8FF9B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90D70EFA-6FC0-197E-6991-6AA3AD1C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AB361449-7739-94F7-2F52-4F2A20ECE496}"/>
              </a:ext>
            </a:extLst>
          </p:cNvPr>
          <p:cNvSpPr>
            <a:spLocks noGrp="1"/>
          </p:cNvSpPr>
          <p:nvPr>
            <p:ph type="dt" sz="half" idx="10"/>
          </p:nvPr>
        </p:nvSpPr>
        <p:spPr/>
        <p:txBody>
          <a:bodyPr/>
          <a:lstStyle/>
          <a:p>
            <a:fld id="{CA06041F-4525-44D5-AA4F-332294BF1F56}" type="datetime1">
              <a:rPr lang="en-US" smtClean="0"/>
              <a:t>2/15/26</a:t>
            </a:fld>
            <a:endParaRPr lang="en-US"/>
          </a:p>
        </p:txBody>
      </p:sp>
      <p:sp>
        <p:nvSpPr>
          <p:cNvPr id="6" name="Footer Placeholder 5">
            <a:extLst>
              <a:ext uri="{FF2B5EF4-FFF2-40B4-BE49-F238E27FC236}">
                <a16:creationId xmlns:a16="http://schemas.microsoft.com/office/drawing/2014/main" id="{E08570F9-4ACC-AC38-F8FC-BD82BFAE50E9}"/>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80D5384C-B7AE-38F4-F61E-38BFE0A296FC}"/>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92401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31E6-12E6-24CF-E6B9-E125C5D91AE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810A036B-7512-A462-613F-8D793168D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34AFE5-EDD6-3C07-E5E3-88091577AD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90E89D92-EBB4-6257-E37D-260A3874F5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2D2362-33E7-3DC3-4B72-67161C78F8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ADDE3738-79D1-2DA5-AE08-2459C6A66FCD}"/>
              </a:ext>
            </a:extLst>
          </p:cNvPr>
          <p:cNvSpPr>
            <a:spLocks noGrp="1"/>
          </p:cNvSpPr>
          <p:nvPr>
            <p:ph type="dt" sz="half" idx="10"/>
          </p:nvPr>
        </p:nvSpPr>
        <p:spPr/>
        <p:txBody>
          <a:bodyPr/>
          <a:lstStyle/>
          <a:p>
            <a:fld id="{F9557091-BBDF-4EB9-BA6B-2BB67AC4FC0F}" type="datetime1">
              <a:rPr lang="en-US" smtClean="0"/>
              <a:t>2/15/26</a:t>
            </a:fld>
            <a:endParaRPr lang="en-US"/>
          </a:p>
        </p:txBody>
      </p:sp>
      <p:sp>
        <p:nvSpPr>
          <p:cNvPr id="8" name="Footer Placeholder 7">
            <a:extLst>
              <a:ext uri="{FF2B5EF4-FFF2-40B4-BE49-F238E27FC236}">
                <a16:creationId xmlns:a16="http://schemas.microsoft.com/office/drawing/2014/main" id="{D6BB2E3F-C0D9-0722-70AC-A2E5E7AA2C5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E3C1AC6-7776-9E36-9C62-70E99F83FE9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42171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E7A0-CA4E-2DBB-A691-BDCC1835F2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E332C9C7-5ED1-F6A0-3410-9A25A1B2D142}"/>
              </a:ext>
            </a:extLst>
          </p:cNvPr>
          <p:cNvSpPr>
            <a:spLocks noGrp="1"/>
          </p:cNvSpPr>
          <p:nvPr>
            <p:ph type="dt" sz="half" idx="10"/>
          </p:nvPr>
        </p:nvSpPr>
        <p:spPr/>
        <p:txBody>
          <a:bodyPr/>
          <a:lstStyle/>
          <a:p>
            <a:fld id="{2D6B226B-77A6-410C-9796-083F278E0125}" type="datetime1">
              <a:rPr lang="en-US" smtClean="0"/>
              <a:t>2/15/26</a:t>
            </a:fld>
            <a:endParaRPr lang="en-US"/>
          </a:p>
        </p:txBody>
      </p:sp>
      <p:sp>
        <p:nvSpPr>
          <p:cNvPr id="4" name="Footer Placeholder 3">
            <a:extLst>
              <a:ext uri="{FF2B5EF4-FFF2-40B4-BE49-F238E27FC236}">
                <a16:creationId xmlns:a16="http://schemas.microsoft.com/office/drawing/2014/main" id="{92B3C896-FD63-9E2F-0F76-8508298A9CC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5255D793-D3FC-0EA0-39B4-549E8124AC4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19593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2FE01-141D-8192-8FDF-42D57A89874E}"/>
              </a:ext>
            </a:extLst>
          </p:cNvPr>
          <p:cNvSpPr>
            <a:spLocks noGrp="1"/>
          </p:cNvSpPr>
          <p:nvPr>
            <p:ph type="dt" sz="half" idx="10"/>
          </p:nvPr>
        </p:nvSpPr>
        <p:spPr/>
        <p:txBody>
          <a:bodyPr/>
          <a:lstStyle/>
          <a:p>
            <a:fld id="{A23A578B-D289-4C40-8593-3D356C49DA58}" type="datetime1">
              <a:rPr lang="en-US" smtClean="0"/>
              <a:t>2/15/26</a:t>
            </a:fld>
            <a:endParaRPr lang="en-US"/>
          </a:p>
        </p:txBody>
      </p:sp>
      <p:sp>
        <p:nvSpPr>
          <p:cNvPr id="3" name="Footer Placeholder 2">
            <a:extLst>
              <a:ext uri="{FF2B5EF4-FFF2-40B4-BE49-F238E27FC236}">
                <a16:creationId xmlns:a16="http://schemas.microsoft.com/office/drawing/2014/main" id="{B86BFC7C-D758-358D-F185-DF77BCD7D91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F1EBCDA-08A9-97B0-27E1-270D2F020B63}"/>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6286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D3E5-3E44-D3D0-3CD1-EF0BA5C95BE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237C2DFB-DCA0-53C0-4B7F-9A9FE5DB95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B0425DAA-CF69-A6C8-53A6-E437637309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AD22EF-77AD-A82E-B8BD-B2609DA2DAFA}"/>
              </a:ext>
            </a:extLst>
          </p:cNvPr>
          <p:cNvSpPr>
            <a:spLocks noGrp="1"/>
          </p:cNvSpPr>
          <p:nvPr>
            <p:ph type="dt" sz="half" idx="10"/>
          </p:nvPr>
        </p:nvSpPr>
        <p:spPr/>
        <p:txBody>
          <a:bodyPr/>
          <a:lstStyle/>
          <a:p>
            <a:fld id="{713DFAE3-14DB-48A7-A80F-80DDB072CE3D}" type="datetime1">
              <a:rPr lang="en-US" smtClean="0"/>
              <a:t>2/15/26</a:t>
            </a:fld>
            <a:endParaRPr lang="en-US"/>
          </a:p>
        </p:txBody>
      </p:sp>
      <p:sp>
        <p:nvSpPr>
          <p:cNvPr id="6" name="Footer Placeholder 5">
            <a:extLst>
              <a:ext uri="{FF2B5EF4-FFF2-40B4-BE49-F238E27FC236}">
                <a16:creationId xmlns:a16="http://schemas.microsoft.com/office/drawing/2014/main" id="{469BDB94-B3E9-280F-4B79-70E1A9DA2A5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D887B8C-2569-980D-1206-DC2B68FBC5E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51004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D4B5-3D61-0CEF-C7B9-8941CE976B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75AE718E-5FF4-D5D1-8F94-FDB2224EEF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FB59AE74-A624-98F1-4FA6-B195AC593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CF003F-D2BC-C613-7809-65AEBB5AECE5}"/>
              </a:ext>
            </a:extLst>
          </p:cNvPr>
          <p:cNvSpPr>
            <a:spLocks noGrp="1"/>
          </p:cNvSpPr>
          <p:nvPr>
            <p:ph type="dt" sz="half" idx="10"/>
          </p:nvPr>
        </p:nvSpPr>
        <p:spPr/>
        <p:txBody>
          <a:bodyPr/>
          <a:lstStyle/>
          <a:p>
            <a:fld id="{92C5EAEF-6478-4102-8F5D-A5FE9FC97ACB}" type="datetime1">
              <a:rPr lang="en-US" smtClean="0"/>
              <a:t>2/15/26</a:t>
            </a:fld>
            <a:endParaRPr lang="en-US"/>
          </a:p>
        </p:txBody>
      </p:sp>
      <p:sp>
        <p:nvSpPr>
          <p:cNvPr id="6" name="Footer Placeholder 5">
            <a:extLst>
              <a:ext uri="{FF2B5EF4-FFF2-40B4-BE49-F238E27FC236}">
                <a16:creationId xmlns:a16="http://schemas.microsoft.com/office/drawing/2014/main" id="{8633B29D-656D-A336-063E-9EAFA0E040C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2A6960EB-F70E-D1BE-3A52-458EB6D87B8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97542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0829D3-1E35-41C4-8A3E-EA41D6A46E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39A0F0CC-E2F8-2573-FF73-68EFCD802E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F45AC6-C491-4585-A584-9CE2AF7D5500}" type="datetime1">
              <a:rPr lang="en-US" smtClean="0"/>
              <a:t>2/15/26</a:t>
            </a:fld>
            <a:endParaRPr lang="en-US"/>
          </a:p>
        </p:txBody>
      </p:sp>
      <p:sp>
        <p:nvSpPr>
          <p:cNvPr id="6" name="Slide Number Placeholder 5">
            <a:extLst>
              <a:ext uri="{FF2B5EF4-FFF2-40B4-BE49-F238E27FC236}">
                <a16:creationId xmlns:a16="http://schemas.microsoft.com/office/drawing/2014/main" id="{A93E740E-3FE0-76AE-8A91-E7D9F2034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057153-B650-4DEB-B370-79DDCFDCE934}" type="slidenum">
              <a:rPr lang="en-US" smtClean="0"/>
              <a:t>‹#›</a:t>
            </a:fld>
            <a:endParaRPr lang="en-US"/>
          </a:p>
        </p:txBody>
      </p:sp>
      <p:sp>
        <p:nvSpPr>
          <p:cNvPr id="7" name="Title Placeholder 6">
            <a:extLst>
              <a:ext uri="{FF2B5EF4-FFF2-40B4-BE49-F238E27FC236}">
                <a16:creationId xmlns:a16="http://schemas.microsoft.com/office/drawing/2014/main" id="{E11C9E8F-B0AE-833D-9A63-FFD68F463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8" name="Footer Placeholder 7">
            <a:extLst>
              <a:ext uri="{FF2B5EF4-FFF2-40B4-BE49-F238E27FC236}">
                <a16:creationId xmlns:a16="http://schemas.microsoft.com/office/drawing/2014/main" id="{E925B5B9-570D-C1D7-26F4-9446AA3A79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TR" dirty="0"/>
          </a:p>
        </p:txBody>
      </p:sp>
    </p:spTree>
    <p:extLst>
      <p:ext uri="{BB962C8B-B14F-4D97-AF65-F5344CB8AC3E}">
        <p14:creationId xmlns:p14="http://schemas.microsoft.com/office/powerpoint/2010/main" val="18045442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hyperlink" Target="mailto:erhun.kundakcioglu@sabanciuniv.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14AD-464B-A4E4-E2A3-6C2B96EB7189}"/>
              </a:ext>
            </a:extLst>
          </p:cNvPr>
          <p:cNvSpPr>
            <a:spLocks noGrp="1"/>
          </p:cNvSpPr>
          <p:nvPr>
            <p:ph type="ctrTitle"/>
          </p:nvPr>
        </p:nvSpPr>
        <p:spPr/>
        <p:txBody>
          <a:bodyPr>
            <a:normAutofit/>
          </a:bodyPr>
          <a:lstStyle/>
          <a:p>
            <a:r>
              <a:rPr lang="en-US" sz="5000" dirty="0">
                <a:solidFill>
                  <a:srgbClr val="FFFFFF"/>
                </a:solidFill>
              </a:rPr>
              <a:t>IE451 </a:t>
            </a:r>
            <a:br>
              <a:rPr lang="en-US" sz="5000" dirty="0">
                <a:solidFill>
                  <a:srgbClr val="FFFFFF"/>
                </a:solidFill>
              </a:rPr>
            </a:br>
            <a:r>
              <a:rPr lang="en-US" sz="5000" dirty="0">
                <a:solidFill>
                  <a:srgbClr val="FFFFFF"/>
                </a:solidFill>
              </a:rPr>
              <a:t>Data Analytics and Optimization</a:t>
            </a:r>
            <a:endParaRPr lang="en-TR" sz="5000" dirty="0">
              <a:solidFill>
                <a:srgbClr val="FFFFFF"/>
              </a:solidFill>
            </a:endParaRPr>
          </a:p>
        </p:txBody>
      </p:sp>
      <p:sp>
        <p:nvSpPr>
          <p:cNvPr id="3" name="Subtitle 2">
            <a:extLst>
              <a:ext uri="{FF2B5EF4-FFF2-40B4-BE49-F238E27FC236}">
                <a16:creationId xmlns:a16="http://schemas.microsoft.com/office/drawing/2014/main" id="{F7E83366-59B5-4E4D-6D50-FD4FE4841095}"/>
              </a:ext>
            </a:extLst>
          </p:cNvPr>
          <p:cNvSpPr>
            <a:spLocks noGrp="1"/>
          </p:cNvSpPr>
          <p:nvPr>
            <p:ph type="subTitle" idx="1"/>
          </p:nvPr>
        </p:nvSpPr>
        <p:spPr/>
        <p:txBody>
          <a:bodyPr>
            <a:normAutofit/>
          </a:bodyPr>
          <a:lstStyle/>
          <a:p>
            <a:r>
              <a:rPr lang="en-TR" sz="2200" dirty="0">
                <a:solidFill>
                  <a:srgbClr val="FFFFFF"/>
                </a:solidFill>
              </a:rPr>
              <a:t>Erhun Kundakcıoğlu</a:t>
            </a:r>
          </a:p>
        </p:txBody>
      </p:sp>
    </p:spTree>
    <p:extLst>
      <p:ext uri="{BB962C8B-B14F-4D97-AF65-F5344CB8AC3E}">
        <p14:creationId xmlns:p14="http://schemas.microsoft.com/office/powerpoint/2010/main" val="27190971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5F901-19DA-7DF6-E4B2-30973CFC1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27895-C8BC-9FF4-2A11-790AAAC5538E}"/>
              </a:ext>
            </a:extLst>
          </p:cNvPr>
          <p:cNvSpPr>
            <a:spLocks noGrp="1"/>
          </p:cNvSpPr>
          <p:nvPr>
            <p:ph type="title"/>
          </p:nvPr>
        </p:nvSpPr>
        <p:spPr/>
        <p:txBody>
          <a:bodyPr/>
          <a:lstStyle/>
          <a:p>
            <a:r>
              <a:rPr lang="en-TR" dirty="0"/>
              <a:t>Syllabus – </a:t>
            </a:r>
            <a:r>
              <a:rPr lang="en-US" dirty="0"/>
              <a:t>Policies</a:t>
            </a:r>
            <a:endParaRPr lang="en-TR" dirty="0"/>
          </a:p>
        </p:txBody>
      </p:sp>
      <p:sp>
        <p:nvSpPr>
          <p:cNvPr id="6" name="Content Placeholder 2">
            <a:extLst>
              <a:ext uri="{FF2B5EF4-FFF2-40B4-BE49-F238E27FC236}">
                <a16:creationId xmlns:a16="http://schemas.microsoft.com/office/drawing/2014/main" id="{52F512B4-DE35-5E97-AA6E-119B62E46F32}"/>
              </a:ext>
            </a:extLst>
          </p:cNvPr>
          <p:cNvSpPr>
            <a:spLocks noGrp="1"/>
          </p:cNvSpPr>
          <p:nvPr>
            <p:ph idx="1"/>
          </p:nvPr>
        </p:nvSpPr>
        <p:spPr>
          <a:xfrm>
            <a:off x="838200" y="1528548"/>
            <a:ext cx="10515600" cy="5117911"/>
          </a:xfrm>
        </p:spPr>
        <p:txBody>
          <a:bodyPr>
            <a:noAutofit/>
          </a:bodyPr>
          <a:lstStyle/>
          <a:p>
            <a:pPr marL="0" indent="0">
              <a:lnSpc>
                <a:spcPct val="100000"/>
              </a:lnSpc>
              <a:buNone/>
            </a:pPr>
            <a:r>
              <a:rPr lang="en-US" sz="2100" b="1" dirty="0"/>
              <a:t>Technology Requirements:</a:t>
            </a:r>
          </a:p>
          <a:p>
            <a:pPr marL="0" indent="0">
              <a:lnSpc>
                <a:spcPct val="100000"/>
              </a:lnSpc>
              <a:buNone/>
            </a:pPr>
            <a:r>
              <a:rPr lang="en-US" sz="2100" dirty="0"/>
              <a:t>Students will need to model, implement and solve programs in lectures. We will use </a:t>
            </a:r>
            <a:r>
              <a:rPr lang="en-US" sz="2100" dirty="0" err="1"/>
              <a:t>Jupyter</a:t>
            </a:r>
            <a:r>
              <a:rPr lang="en-US" sz="2100" dirty="0"/>
              <a:t> Notebook and </a:t>
            </a:r>
            <a:r>
              <a:rPr lang="en-US" sz="2100" dirty="0" err="1"/>
              <a:t>Gurobi</a:t>
            </a:r>
            <a:r>
              <a:rPr lang="en-US" sz="2100" dirty="0"/>
              <a:t> solver with Python interface.</a:t>
            </a:r>
          </a:p>
          <a:p>
            <a:pPr marL="0" indent="0">
              <a:lnSpc>
                <a:spcPct val="100000"/>
              </a:lnSpc>
              <a:buNone/>
            </a:pPr>
            <a:r>
              <a:rPr lang="en-US" sz="2100" b="1" dirty="0"/>
              <a:t>AI/LLM Usage Policy:</a:t>
            </a:r>
          </a:p>
          <a:p>
            <a:pPr marL="0" indent="0">
              <a:lnSpc>
                <a:spcPct val="100000"/>
              </a:lnSpc>
              <a:buNone/>
            </a:pPr>
            <a:r>
              <a:rPr lang="en-US" sz="2100" dirty="0"/>
              <a:t>Use of AI tools during class for any graded task is strictly prohibited. Students are not permitted to use AI-based tools (such as ChatGPT, Claude, Bard, Grammarly, or similar platforms) for any part of the graded assignments. This prohibition includes -but is not limited to- brainstorming, outlining, drafting, editing, paraphrasing, or generating solutions. All submitted work must reflect each student’s own independent effort and original thought.</a:t>
            </a:r>
          </a:p>
          <a:p>
            <a:pPr marL="0" indent="0">
              <a:lnSpc>
                <a:spcPct val="100000"/>
              </a:lnSpc>
              <a:buNone/>
            </a:pPr>
            <a:r>
              <a:rPr lang="en-US" sz="2100" dirty="0"/>
              <a:t>Outside of class, students are welcome to explore AI tools to aid their understanding of course concepts. However, please be aware that these tools may produce inaccurate or incomplete explanations, particularly for challenging problems. Students remain fully responsible for mastering the material and verifying their understanding.</a:t>
            </a:r>
          </a:p>
        </p:txBody>
      </p:sp>
    </p:spTree>
    <p:extLst>
      <p:ext uri="{BB962C8B-B14F-4D97-AF65-F5344CB8AC3E}">
        <p14:creationId xmlns:p14="http://schemas.microsoft.com/office/powerpoint/2010/main" val="306654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B1BFD-27D4-99D1-4644-4A662530E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D2EA-53D5-E54D-1C36-5F5DB8EA6BC8}"/>
              </a:ext>
            </a:extLst>
          </p:cNvPr>
          <p:cNvSpPr>
            <a:spLocks noGrp="1"/>
          </p:cNvSpPr>
          <p:nvPr>
            <p:ph type="title"/>
          </p:nvPr>
        </p:nvSpPr>
        <p:spPr/>
        <p:txBody>
          <a:bodyPr>
            <a:normAutofit/>
          </a:bodyPr>
          <a:lstStyle/>
          <a:p>
            <a:r>
              <a:rPr lang="en-US" sz="5400" dirty="0"/>
              <a:t>IE451 </a:t>
            </a:r>
            <a:br>
              <a:rPr lang="en-US" sz="5400" dirty="0"/>
            </a:br>
            <a:r>
              <a:rPr lang="en-US" sz="5400" dirty="0"/>
              <a:t>Data Analytics and Optimization</a:t>
            </a:r>
            <a:endParaRPr lang="en-TR" sz="5400" dirty="0"/>
          </a:p>
        </p:txBody>
      </p:sp>
      <p:sp>
        <p:nvSpPr>
          <p:cNvPr id="3" name="Text Placeholder 2">
            <a:extLst>
              <a:ext uri="{FF2B5EF4-FFF2-40B4-BE49-F238E27FC236}">
                <a16:creationId xmlns:a16="http://schemas.microsoft.com/office/drawing/2014/main" id="{FC7F3356-B0A9-6B47-BD1D-3810404733D7}"/>
              </a:ext>
            </a:extLst>
          </p:cNvPr>
          <p:cNvSpPr>
            <a:spLocks noGrp="1"/>
          </p:cNvSpPr>
          <p:nvPr>
            <p:ph type="body" idx="1"/>
          </p:nvPr>
        </p:nvSpPr>
        <p:spPr/>
        <p:txBody>
          <a:bodyPr/>
          <a:lstStyle/>
          <a:p>
            <a:r>
              <a:rPr lang="en-TR" dirty="0"/>
              <a:t>Basics</a:t>
            </a:r>
          </a:p>
        </p:txBody>
      </p:sp>
    </p:spTree>
    <p:extLst>
      <p:ext uri="{BB962C8B-B14F-4D97-AF65-F5344CB8AC3E}">
        <p14:creationId xmlns:p14="http://schemas.microsoft.com/office/powerpoint/2010/main" val="316368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rmAutofit/>
          </a:bodyPr>
          <a:lstStyle/>
          <a:p>
            <a:r>
              <a:rPr lang="en-US" dirty="0"/>
              <a:t>The (Human) OODA Loop</a:t>
            </a:r>
            <a:r>
              <a:rPr lang="tr-TR" dirty="0"/>
              <a:t> (*)</a:t>
            </a:r>
            <a:endParaRPr lang="en-US" dirty="0"/>
          </a:p>
        </p:txBody>
      </p:sp>
      <p:grpSp>
        <p:nvGrpSpPr>
          <p:cNvPr id="35" name="Group 34">
            <a:extLst>
              <a:ext uri="{FF2B5EF4-FFF2-40B4-BE49-F238E27FC236}">
                <a16:creationId xmlns:a16="http://schemas.microsoft.com/office/drawing/2014/main" id="{72F93810-4BB7-C447-AA0C-9B69D6CBBC76}"/>
              </a:ext>
            </a:extLst>
          </p:cNvPr>
          <p:cNvGrpSpPr/>
          <p:nvPr/>
        </p:nvGrpSpPr>
        <p:grpSpPr>
          <a:xfrm>
            <a:off x="1445622" y="1690688"/>
            <a:ext cx="9300755" cy="4729555"/>
            <a:chOff x="0" y="1308049"/>
            <a:chExt cx="9019115" cy="4436593"/>
          </a:xfrm>
        </p:grpSpPr>
        <p:sp>
          <p:nvSpPr>
            <p:cNvPr id="36" name="Diamond 35">
              <a:extLst>
                <a:ext uri="{FF2B5EF4-FFF2-40B4-BE49-F238E27FC236}">
                  <a16:creationId xmlns:a16="http://schemas.microsoft.com/office/drawing/2014/main" id="{77F071B2-7EA6-7C43-8F7F-25F3CB99EA39}"/>
                </a:ext>
              </a:extLst>
            </p:cNvPr>
            <p:cNvSpPr/>
            <p:nvPr/>
          </p:nvSpPr>
          <p:spPr>
            <a:xfrm>
              <a:off x="8483920" y="4018174"/>
              <a:ext cx="355600" cy="374650"/>
            </a:xfrm>
            <a:prstGeom prst="diamond">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Diamond 36">
              <a:extLst>
                <a:ext uri="{FF2B5EF4-FFF2-40B4-BE49-F238E27FC236}">
                  <a16:creationId xmlns:a16="http://schemas.microsoft.com/office/drawing/2014/main" id="{D664F44C-00D2-0745-9602-7FB5A4887CE4}"/>
                </a:ext>
              </a:extLst>
            </p:cNvPr>
            <p:cNvSpPr/>
            <p:nvPr/>
          </p:nvSpPr>
          <p:spPr>
            <a:xfrm>
              <a:off x="1086170" y="4062528"/>
              <a:ext cx="355600" cy="374650"/>
            </a:xfrm>
            <a:prstGeom prst="diamond">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8" name="Straight Arrow Connector 37">
              <a:extLst>
                <a:ext uri="{FF2B5EF4-FFF2-40B4-BE49-F238E27FC236}">
                  <a16:creationId xmlns:a16="http://schemas.microsoft.com/office/drawing/2014/main" id="{9487A0A7-00FB-C04E-8E3E-734705E5D302}"/>
                </a:ext>
              </a:extLst>
            </p:cNvPr>
            <p:cNvCxnSpPr/>
            <p:nvPr/>
          </p:nvCxnSpPr>
          <p:spPr>
            <a:xfrm>
              <a:off x="4663844" y="3719943"/>
              <a:ext cx="945815" cy="665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3A58BD65-7628-B242-91E1-4613C31CB4F2}"/>
                </a:ext>
              </a:extLst>
            </p:cNvPr>
            <p:cNvSpPr/>
            <p:nvPr/>
          </p:nvSpPr>
          <p:spPr>
            <a:xfrm>
              <a:off x="2311720" y="1859078"/>
              <a:ext cx="2882900" cy="2749550"/>
            </a:xfrm>
            <a:prstGeom prst="roundRect">
              <a:avLst>
                <a:gd name="adj" fmla="val 6505"/>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0" name="Straight Arrow Connector 39">
              <a:extLst>
                <a:ext uri="{FF2B5EF4-FFF2-40B4-BE49-F238E27FC236}">
                  <a16:creationId xmlns:a16="http://schemas.microsoft.com/office/drawing/2014/main" id="{171B880B-13D9-264A-8582-0D9226FF8181}"/>
                </a:ext>
              </a:extLst>
            </p:cNvPr>
            <p:cNvCxnSpPr/>
            <p:nvPr/>
          </p:nvCxnSpPr>
          <p:spPr>
            <a:xfrm flipV="1">
              <a:off x="6646665" y="3732328"/>
              <a:ext cx="999055" cy="5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B2C0FC6-F387-D942-850D-6B70AF175265}"/>
                </a:ext>
              </a:extLst>
            </p:cNvPr>
            <p:cNvCxnSpPr>
              <a:stCxn id="46" idx="3"/>
            </p:cNvCxnSpPr>
            <p:nvPr/>
          </p:nvCxnSpPr>
          <p:spPr>
            <a:xfrm>
              <a:off x="1746570" y="3712700"/>
              <a:ext cx="565150"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F2E81D7B-32A2-CF4F-9457-BBEA48BA30E0}"/>
                </a:ext>
              </a:extLst>
            </p:cNvPr>
            <p:cNvSpPr/>
            <p:nvPr/>
          </p:nvSpPr>
          <p:spPr>
            <a:xfrm>
              <a:off x="191252" y="2947074"/>
              <a:ext cx="1553838" cy="155383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43" name="Diamond 42">
              <a:extLst>
                <a:ext uri="{FF2B5EF4-FFF2-40B4-BE49-F238E27FC236}">
                  <a16:creationId xmlns:a16="http://schemas.microsoft.com/office/drawing/2014/main" id="{B9AD503C-EAC5-AC4C-8513-842BBF54B0A5}"/>
                </a:ext>
              </a:extLst>
            </p:cNvPr>
            <p:cNvSpPr/>
            <p:nvPr/>
          </p:nvSpPr>
          <p:spPr>
            <a:xfrm>
              <a:off x="5612227" y="2947882"/>
              <a:ext cx="1553838" cy="1553838"/>
            </a:xfrm>
            <a:prstGeom prst="diamon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7DA6FFF3-EEC1-BB4E-891C-36B08E338F3E}"/>
                </a:ext>
              </a:extLst>
            </p:cNvPr>
            <p:cNvSpPr/>
            <p:nvPr/>
          </p:nvSpPr>
          <p:spPr>
            <a:xfrm>
              <a:off x="7642892" y="3069486"/>
              <a:ext cx="1324142" cy="132414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4AC4D090-E47F-1C49-9ED5-49B3620C3AF8}"/>
                </a:ext>
              </a:extLst>
            </p:cNvPr>
            <p:cNvSpPr txBox="1"/>
            <p:nvPr/>
          </p:nvSpPr>
          <p:spPr>
            <a:xfrm>
              <a:off x="1641104" y="3761590"/>
              <a:ext cx="747320" cy="406265"/>
            </a:xfrm>
            <a:prstGeom prst="rect">
              <a:avLst/>
            </a:prstGeom>
            <a:noFill/>
          </p:spPr>
          <p:txBody>
            <a:bodyPr wrap="none" rtlCol="0">
              <a:spAutoFit/>
            </a:bodyPr>
            <a:lstStyle/>
            <a:p>
              <a:pPr algn="ctr">
                <a:lnSpc>
                  <a:spcPct val="85000"/>
                </a:lnSpc>
              </a:pPr>
              <a:r>
                <a:rPr lang="en-US" sz="1200" i="1" dirty="0">
                  <a:latin typeface="Arial"/>
                  <a:cs typeface="Arial"/>
                </a:rPr>
                <a:t>Feed</a:t>
              </a:r>
              <a:br>
                <a:rPr lang="en-US" sz="1200" i="1" dirty="0">
                  <a:latin typeface="Arial"/>
                  <a:cs typeface="Arial"/>
                </a:rPr>
              </a:br>
              <a:r>
                <a:rPr lang="en-US" sz="1200" i="1" dirty="0">
                  <a:latin typeface="Arial"/>
                  <a:cs typeface="Arial"/>
                </a:rPr>
                <a:t>Forward</a:t>
              </a:r>
            </a:p>
          </p:txBody>
        </p:sp>
        <p:sp>
          <p:nvSpPr>
            <p:cNvPr id="46" name="TextBox 45">
              <a:extLst>
                <a:ext uri="{FF2B5EF4-FFF2-40B4-BE49-F238E27FC236}">
                  <a16:creationId xmlns:a16="http://schemas.microsoft.com/office/drawing/2014/main" id="{6FBC5715-952D-C449-9057-EEC84543399B}"/>
                </a:ext>
              </a:extLst>
            </p:cNvPr>
            <p:cNvSpPr txBox="1"/>
            <p:nvPr/>
          </p:nvSpPr>
          <p:spPr>
            <a:xfrm>
              <a:off x="190820" y="3558811"/>
              <a:ext cx="1555750" cy="307777"/>
            </a:xfrm>
            <a:prstGeom prst="rect">
              <a:avLst/>
            </a:prstGeom>
            <a:noFill/>
          </p:spPr>
          <p:txBody>
            <a:bodyPr wrap="square" rtlCol="0">
              <a:spAutoFit/>
            </a:bodyPr>
            <a:lstStyle/>
            <a:p>
              <a:pPr algn="ctr"/>
              <a:r>
                <a:rPr lang="en-US" sz="1400" b="1" dirty="0">
                  <a:latin typeface="Arial Narrow"/>
                  <a:cs typeface="Arial Narrow"/>
                </a:rPr>
                <a:t>Observations</a:t>
              </a:r>
            </a:p>
          </p:txBody>
        </p:sp>
        <p:sp>
          <p:nvSpPr>
            <p:cNvPr id="47" name="TextBox 46">
              <a:extLst>
                <a:ext uri="{FF2B5EF4-FFF2-40B4-BE49-F238E27FC236}">
                  <a16:creationId xmlns:a16="http://schemas.microsoft.com/office/drawing/2014/main" id="{1D6A063E-4CF6-0A41-BDF0-14F1FD513058}"/>
                </a:ext>
              </a:extLst>
            </p:cNvPr>
            <p:cNvSpPr txBox="1"/>
            <p:nvPr/>
          </p:nvSpPr>
          <p:spPr>
            <a:xfrm>
              <a:off x="5127254" y="3786990"/>
              <a:ext cx="747320" cy="406265"/>
            </a:xfrm>
            <a:prstGeom prst="rect">
              <a:avLst/>
            </a:prstGeom>
            <a:noFill/>
          </p:spPr>
          <p:txBody>
            <a:bodyPr wrap="none" rtlCol="0">
              <a:spAutoFit/>
            </a:bodyPr>
            <a:lstStyle/>
            <a:p>
              <a:pPr algn="ctr">
                <a:lnSpc>
                  <a:spcPct val="85000"/>
                </a:lnSpc>
              </a:pPr>
              <a:r>
                <a:rPr lang="en-US" sz="1200" i="1" dirty="0">
                  <a:latin typeface="Arial"/>
                  <a:cs typeface="Arial"/>
                </a:rPr>
                <a:t>Feed</a:t>
              </a:r>
              <a:br>
                <a:rPr lang="en-US" sz="1200" i="1" dirty="0">
                  <a:latin typeface="Arial"/>
                  <a:cs typeface="Arial"/>
                </a:rPr>
              </a:br>
              <a:r>
                <a:rPr lang="en-US" sz="1200" i="1" dirty="0">
                  <a:latin typeface="Arial"/>
                  <a:cs typeface="Arial"/>
                </a:rPr>
                <a:t>Forward</a:t>
              </a:r>
            </a:p>
          </p:txBody>
        </p:sp>
        <p:sp>
          <p:nvSpPr>
            <p:cNvPr id="48" name="TextBox 47">
              <a:extLst>
                <a:ext uri="{FF2B5EF4-FFF2-40B4-BE49-F238E27FC236}">
                  <a16:creationId xmlns:a16="http://schemas.microsoft.com/office/drawing/2014/main" id="{644546A3-A1FB-6D41-83ED-C025E0B8F3DF}"/>
                </a:ext>
              </a:extLst>
            </p:cNvPr>
            <p:cNvSpPr txBox="1"/>
            <p:nvPr/>
          </p:nvSpPr>
          <p:spPr>
            <a:xfrm>
              <a:off x="6943354" y="3767940"/>
              <a:ext cx="747320" cy="406265"/>
            </a:xfrm>
            <a:prstGeom prst="rect">
              <a:avLst/>
            </a:prstGeom>
            <a:noFill/>
          </p:spPr>
          <p:txBody>
            <a:bodyPr wrap="none" rtlCol="0">
              <a:spAutoFit/>
            </a:bodyPr>
            <a:lstStyle/>
            <a:p>
              <a:pPr algn="ctr">
                <a:lnSpc>
                  <a:spcPct val="85000"/>
                </a:lnSpc>
              </a:pPr>
              <a:r>
                <a:rPr lang="en-US" sz="1200" i="1" dirty="0">
                  <a:latin typeface="Arial"/>
                  <a:cs typeface="Arial"/>
                </a:rPr>
                <a:t>Feed</a:t>
              </a:r>
              <a:br>
                <a:rPr lang="en-US" sz="1200" i="1" dirty="0">
                  <a:latin typeface="Arial"/>
                  <a:cs typeface="Arial"/>
                </a:rPr>
              </a:br>
              <a:r>
                <a:rPr lang="en-US" sz="1200" i="1" dirty="0">
                  <a:latin typeface="Arial"/>
                  <a:cs typeface="Arial"/>
                </a:rPr>
                <a:t>Forward</a:t>
              </a:r>
            </a:p>
          </p:txBody>
        </p:sp>
        <p:sp>
          <p:nvSpPr>
            <p:cNvPr id="49" name="TextBox 48">
              <a:extLst>
                <a:ext uri="{FF2B5EF4-FFF2-40B4-BE49-F238E27FC236}">
                  <a16:creationId xmlns:a16="http://schemas.microsoft.com/office/drawing/2014/main" id="{2F04DC22-3201-4A45-AF8C-24361BF8526E}"/>
                </a:ext>
              </a:extLst>
            </p:cNvPr>
            <p:cNvSpPr txBox="1"/>
            <p:nvPr/>
          </p:nvSpPr>
          <p:spPr>
            <a:xfrm>
              <a:off x="5996540" y="3546308"/>
              <a:ext cx="798316" cy="307777"/>
            </a:xfrm>
            <a:prstGeom prst="rect">
              <a:avLst/>
            </a:prstGeom>
            <a:noFill/>
          </p:spPr>
          <p:txBody>
            <a:bodyPr wrap="none" rtlCol="0">
              <a:spAutoFit/>
            </a:bodyPr>
            <a:lstStyle/>
            <a:p>
              <a:pPr algn="ctr"/>
              <a:r>
                <a:rPr lang="en-US" sz="1400" b="1" dirty="0">
                  <a:latin typeface="Arial Narrow"/>
                  <a:cs typeface="Arial Narrow"/>
                </a:rPr>
                <a:t>Decision</a:t>
              </a:r>
            </a:p>
          </p:txBody>
        </p:sp>
        <p:sp>
          <p:nvSpPr>
            <p:cNvPr id="50" name="TextBox 49">
              <a:extLst>
                <a:ext uri="{FF2B5EF4-FFF2-40B4-BE49-F238E27FC236}">
                  <a16:creationId xmlns:a16="http://schemas.microsoft.com/office/drawing/2014/main" id="{F3D4B4C6-A47D-FA4A-816C-F879F5C02F40}"/>
                </a:ext>
              </a:extLst>
            </p:cNvPr>
            <p:cNvSpPr txBox="1"/>
            <p:nvPr/>
          </p:nvSpPr>
          <p:spPr>
            <a:xfrm>
              <a:off x="7971837" y="3552658"/>
              <a:ext cx="642624" cy="307777"/>
            </a:xfrm>
            <a:prstGeom prst="rect">
              <a:avLst/>
            </a:prstGeom>
            <a:noFill/>
          </p:spPr>
          <p:txBody>
            <a:bodyPr wrap="none" rtlCol="0">
              <a:spAutoFit/>
            </a:bodyPr>
            <a:lstStyle/>
            <a:p>
              <a:pPr algn="ctr"/>
              <a:r>
                <a:rPr lang="en-US" sz="1400" b="1" dirty="0">
                  <a:latin typeface="Arial Narrow"/>
                  <a:cs typeface="Arial Narrow"/>
                </a:rPr>
                <a:t>Action</a:t>
              </a:r>
            </a:p>
          </p:txBody>
        </p:sp>
        <p:grpSp>
          <p:nvGrpSpPr>
            <p:cNvPr id="51" name="Group 50">
              <a:extLst>
                <a:ext uri="{FF2B5EF4-FFF2-40B4-BE49-F238E27FC236}">
                  <a16:creationId xmlns:a16="http://schemas.microsoft.com/office/drawing/2014/main" id="{799AD1B4-0BB6-4142-A627-07030930576B}"/>
                </a:ext>
              </a:extLst>
            </p:cNvPr>
            <p:cNvGrpSpPr/>
            <p:nvPr/>
          </p:nvGrpSpPr>
          <p:grpSpPr>
            <a:xfrm>
              <a:off x="2248220" y="1806474"/>
              <a:ext cx="3022623" cy="2875116"/>
              <a:chOff x="1963102" y="1890457"/>
              <a:chExt cx="3463307" cy="3294294"/>
            </a:xfrm>
          </p:grpSpPr>
          <p:sp>
            <p:nvSpPr>
              <p:cNvPr id="70" name="Regular Pentagon 69">
                <a:extLst>
                  <a:ext uri="{FF2B5EF4-FFF2-40B4-BE49-F238E27FC236}">
                    <a16:creationId xmlns:a16="http://schemas.microsoft.com/office/drawing/2014/main" id="{C19D16C0-92D2-084F-972B-476EBB9A1BAB}"/>
                  </a:ext>
                </a:extLst>
              </p:cNvPr>
              <p:cNvSpPr/>
              <p:nvPr/>
            </p:nvSpPr>
            <p:spPr>
              <a:xfrm>
                <a:off x="2526819" y="2390326"/>
                <a:ext cx="2397345" cy="2283186"/>
              </a:xfrm>
              <a:prstGeom prst="pentagon">
                <a:avLst/>
              </a:prstGeom>
              <a:noFill/>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grpSp>
            <p:nvGrpSpPr>
              <p:cNvPr id="71" name="Group 70">
                <a:extLst>
                  <a:ext uri="{FF2B5EF4-FFF2-40B4-BE49-F238E27FC236}">
                    <a16:creationId xmlns:a16="http://schemas.microsoft.com/office/drawing/2014/main" id="{6E7AA9A7-78CE-A741-A4D3-7C61A6FDA075}"/>
                  </a:ext>
                </a:extLst>
              </p:cNvPr>
              <p:cNvGrpSpPr/>
              <p:nvPr/>
            </p:nvGrpSpPr>
            <p:grpSpPr>
              <a:xfrm>
                <a:off x="2914650" y="2451100"/>
                <a:ext cx="1555750" cy="2203450"/>
                <a:chOff x="2914650" y="2451100"/>
                <a:chExt cx="1555750" cy="2203450"/>
              </a:xfrm>
            </p:grpSpPr>
            <p:cxnSp>
              <p:nvCxnSpPr>
                <p:cNvPr id="86" name="Straight Connector 85">
                  <a:extLst>
                    <a:ext uri="{FF2B5EF4-FFF2-40B4-BE49-F238E27FC236}">
                      <a16:creationId xmlns:a16="http://schemas.microsoft.com/office/drawing/2014/main" id="{B15092E6-0AC5-BD4B-8C07-E4242FAF6578}"/>
                    </a:ext>
                  </a:extLst>
                </p:cNvPr>
                <p:cNvCxnSpPr/>
                <p:nvPr/>
              </p:nvCxnSpPr>
              <p:spPr>
                <a:xfrm>
                  <a:off x="3695700" y="2451100"/>
                  <a:ext cx="774700" cy="220345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D33075DD-D935-3E4C-8ED2-DAEDCA05ED8B}"/>
                    </a:ext>
                  </a:extLst>
                </p:cNvPr>
                <p:cNvCxnSpPr/>
                <p:nvPr/>
              </p:nvCxnSpPr>
              <p:spPr>
                <a:xfrm flipH="1">
                  <a:off x="2914650" y="2463800"/>
                  <a:ext cx="774700" cy="217805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D58FD691-10F5-8B4A-9749-2771B49D1123}"/>
                  </a:ext>
                </a:extLst>
              </p:cNvPr>
              <p:cNvGrpSpPr/>
              <p:nvPr/>
            </p:nvGrpSpPr>
            <p:grpSpPr>
              <a:xfrm rot="17380008">
                <a:off x="2595967" y="2651526"/>
                <a:ext cx="1824132" cy="2178050"/>
                <a:chOff x="2646268" y="2451100"/>
                <a:chExt cx="1824132" cy="2178050"/>
              </a:xfrm>
            </p:grpSpPr>
            <p:cxnSp>
              <p:nvCxnSpPr>
                <p:cNvPr id="84" name="Straight Connector 83">
                  <a:extLst>
                    <a:ext uri="{FF2B5EF4-FFF2-40B4-BE49-F238E27FC236}">
                      <a16:creationId xmlns:a16="http://schemas.microsoft.com/office/drawing/2014/main" id="{8EF197C2-7032-2346-B245-81A91E7B47A9}"/>
                    </a:ext>
                  </a:extLst>
                </p:cNvPr>
                <p:cNvCxnSpPr/>
                <p:nvPr/>
              </p:nvCxnSpPr>
              <p:spPr>
                <a:xfrm>
                  <a:off x="3695700" y="2451100"/>
                  <a:ext cx="774700" cy="217805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EE03E724-266F-A645-A261-A04A60E1404A}"/>
                    </a:ext>
                  </a:extLst>
                </p:cNvPr>
                <p:cNvCxnSpPr/>
                <p:nvPr/>
              </p:nvCxnSpPr>
              <p:spPr>
                <a:xfrm rot="4219992">
                  <a:off x="2392867" y="2897999"/>
                  <a:ext cx="1912761" cy="140596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73" name="Straight Connector 72">
                <a:extLst>
                  <a:ext uri="{FF2B5EF4-FFF2-40B4-BE49-F238E27FC236}">
                    <a16:creationId xmlns:a16="http://schemas.microsoft.com/office/drawing/2014/main" id="{548859A0-7B63-AB47-ABBE-5D64113D5471}"/>
                  </a:ext>
                </a:extLst>
              </p:cNvPr>
              <p:cNvCxnSpPr/>
              <p:nvPr/>
            </p:nvCxnSpPr>
            <p:spPr>
              <a:xfrm flipV="1">
                <a:off x="2911325" y="3257550"/>
                <a:ext cx="1940075" cy="137812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4" name="Oval 73">
                <a:extLst>
                  <a:ext uri="{FF2B5EF4-FFF2-40B4-BE49-F238E27FC236}">
                    <a16:creationId xmlns:a16="http://schemas.microsoft.com/office/drawing/2014/main" id="{C896F254-D914-8042-B981-A3E9843DC9A4}"/>
                  </a:ext>
                </a:extLst>
              </p:cNvPr>
              <p:cNvSpPr/>
              <p:nvPr/>
            </p:nvSpPr>
            <p:spPr>
              <a:xfrm>
                <a:off x="3133746" y="1890457"/>
                <a:ext cx="1107818" cy="11078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75" name="TextBox 74">
                <a:extLst>
                  <a:ext uri="{FF2B5EF4-FFF2-40B4-BE49-F238E27FC236}">
                    <a16:creationId xmlns:a16="http://schemas.microsoft.com/office/drawing/2014/main" id="{C1D89935-A3F6-EB4A-ABD7-58CF5C2A7FA9}"/>
                  </a:ext>
                </a:extLst>
              </p:cNvPr>
              <p:cNvSpPr txBox="1"/>
              <p:nvPr/>
            </p:nvSpPr>
            <p:spPr>
              <a:xfrm>
                <a:off x="3186582" y="2144431"/>
                <a:ext cx="1017763" cy="599503"/>
              </a:xfrm>
              <a:prstGeom prst="rect">
                <a:avLst/>
              </a:prstGeom>
              <a:noFill/>
            </p:spPr>
            <p:txBody>
              <a:bodyPr wrap="none" rtlCol="0">
                <a:spAutoFit/>
              </a:bodyPr>
              <a:lstStyle/>
              <a:p>
                <a:pPr algn="ctr"/>
                <a:r>
                  <a:rPr lang="en-US" sz="1400" b="1" dirty="0">
                    <a:latin typeface="Arial Narrow"/>
                    <a:cs typeface="Arial Narrow"/>
                  </a:rPr>
                  <a:t>Cultural</a:t>
                </a:r>
              </a:p>
              <a:p>
                <a:pPr algn="ctr"/>
                <a:r>
                  <a:rPr lang="en-US" sz="1400" b="1" dirty="0">
                    <a:latin typeface="Arial Narrow"/>
                    <a:cs typeface="Arial Narrow"/>
                  </a:rPr>
                  <a:t>Traditions</a:t>
                </a:r>
              </a:p>
            </p:txBody>
          </p:sp>
          <p:sp>
            <p:nvSpPr>
              <p:cNvPr id="76" name="Oval 75">
                <a:extLst>
                  <a:ext uri="{FF2B5EF4-FFF2-40B4-BE49-F238E27FC236}">
                    <a16:creationId xmlns:a16="http://schemas.microsoft.com/office/drawing/2014/main" id="{F11A9BBC-1C4F-F74D-A283-5BCCBF63D8DA}"/>
                  </a:ext>
                </a:extLst>
              </p:cNvPr>
              <p:cNvSpPr/>
              <p:nvPr/>
            </p:nvSpPr>
            <p:spPr>
              <a:xfrm>
                <a:off x="4304388" y="2708636"/>
                <a:ext cx="1107818" cy="11078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5723BD67-4BB6-F147-BFB5-C7A190DB1540}"/>
                  </a:ext>
                </a:extLst>
              </p:cNvPr>
              <p:cNvSpPr txBox="1"/>
              <p:nvPr/>
            </p:nvSpPr>
            <p:spPr>
              <a:xfrm>
                <a:off x="4303811" y="2983635"/>
                <a:ext cx="1122598" cy="599503"/>
              </a:xfrm>
              <a:prstGeom prst="rect">
                <a:avLst/>
              </a:prstGeom>
              <a:noFill/>
            </p:spPr>
            <p:txBody>
              <a:bodyPr wrap="none" rtlCol="0">
                <a:spAutoFit/>
              </a:bodyPr>
              <a:lstStyle/>
              <a:p>
                <a:pPr algn="ctr"/>
                <a:r>
                  <a:rPr lang="en-US" sz="1400" b="1" dirty="0">
                    <a:latin typeface="Arial Narrow"/>
                    <a:cs typeface="Arial Narrow"/>
                  </a:rPr>
                  <a:t>Analyses &amp;</a:t>
                </a:r>
                <a:br>
                  <a:rPr lang="en-US" sz="1400" b="1" dirty="0">
                    <a:latin typeface="Arial Narrow"/>
                    <a:cs typeface="Arial Narrow"/>
                  </a:rPr>
                </a:br>
                <a:r>
                  <a:rPr lang="en-US" sz="1400" b="1" dirty="0">
                    <a:latin typeface="Arial Narrow"/>
                    <a:cs typeface="Arial Narrow"/>
                  </a:rPr>
                  <a:t>Synthesis</a:t>
                </a:r>
              </a:p>
            </p:txBody>
          </p:sp>
          <p:sp>
            <p:nvSpPr>
              <p:cNvPr id="78" name="Oval 77">
                <a:extLst>
                  <a:ext uri="{FF2B5EF4-FFF2-40B4-BE49-F238E27FC236}">
                    <a16:creationId xmlns:a16="http://schemas.microsoft.com/office/drawing/2014/main" id="{AD062D7B-5FF8-344A-98F9-90BF7E5682A5}"/>
                  </a:ext>
                </a:extLst>
              </p:cNvPr>
              <p:cNvSpPr/>
              <p:nvPr/>
            </p:nvSpPr>
            <p:spPr>
              <a:xfrm>
                <a:off x="3894723" y="4076933"/>
                <a:ext cx="1107818" cy="11078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79" name="TextBox 78">
                <a:extLst>
                  <a:ext uri="{FF2B5EF4-FFF2-40B4-BE49-F238E27FC236}">
                    <a16:creationId xmlns:a16="http://schemas.microsoft.com/office/drawing/2014/main" id="{7D605BD8-A4F6-C847-906B-D6A2F35961BE}"/>
                  </a:ext>
                </a:extLst>
              </p:cNvPr>
              <p:cNvSpPr txBox="1"/>
              <p:nvPr/>
            </p:nvSpPr>
            <p:spPr>
              <a:xfrm>
                <a:off x="3896389" y="4341531"/>
                <a:ext cx="1111780" cy="599503"/>
              </a:xfrm>
              <a:prstGeom prst="rect">
                <a:avLst/>
              </a:prstGeom>
              <a:noFill/>
            </p:spPr>
            <p:txBody>
              <a:bodyPr wrap="none" rtlCol="0">
                <a:spAutoFit/>
              </a:bodyPr>
              <a:lstStyle/>
              <a:p>
                <a:pPr algn="ctr"/>
                <a:r>
                  <a:rPr lang="en-US" sz="1400" b="1" dirty="0">
                    <a:latin typeface="Arial Narrow"/>
                    <a:cs typeface="Arial Narrow"/>
                  </a:rPr>
                  <a:t>Previous</a:t>
                </a:r>
              </a:p>
              <a:p>
                <a:pPr algn="ctr"/>
                <a:r>
                  <a:rPr lang="en-US" sz="1400" b="1" dirty="0">
                    <a:latin typeface="Arial Narrow"/>
                    <a:cs typeface="Arial Narrow"/>
                  </a:rPr>
                  <a:t>Experience</a:t>
                </a:r>
              </a:p>
            </p:txBody>
          </p:sp>
          <p:sp>
            <p:nvSpPr>
              <p:cNvPr id="80" name="Oval 79">
                <a:extLst>
                  <a:ext uri="{FF2B5EF4-FFF2-40B4-BE49-F238E27FC236}">
                    <a16:creationId xmlns:a16="http://schemas.microsoft.com/office/drawing/2014/main" id="{D8988C15-61AE-754B-ABD6-69EF1301EF26}"/>
                  </a:ext>
                </a:extLst>
              </p:cNvPr>
              <p:cNvSpPr/>
              <p:nvPr/>
            </p:nvSpPr>
            <p:spPr>
              <a:xfrm>
                <a:off x="1963102" y="2691336"/>
                <a:ext cx="1107818" cy="11078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81" name="Oval 80">
                <a:extLst>
                  <a:ext uri="{FF2B5EF4-FFF2-40B4-BE49-F238E27FC236}">
                    <a16:creationId xmlns:a16="http://schemas.microsoft.com/office/drawing/2014/main" id="{033A2CF8-FCBC-2247-9C70-C98266F916C8}"/>
                  </a:ext>
                </a:extLst>
              </p:cNvPr>
              <p:cNvSpPr/>
              <p:nvPr/>
            </p:nvSpPr>
            <p:spPr>
              <a:xfrm>
                <a:off x="2372768" y="4076933"/>
                <a:ext cx="1107818" cy="11078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82" name="TextBox 81">
                <a:extLst>
                  <a:ext uri="{FF2B5EF4-FFF2-40B4-BE49-F238E27FC236}">
                    <a16:creationId xmlns:a16="http://schemas.microsoft.com/office/drawing/2014/main" id="{1BDDB016-0E9A-4C43-9884-F0A692F8E1D6}"/>
                  </a:ext>
                </a:extLst>
              </p:cNvPr>
              <p:cNvSpPr txBox="1"/>
              <p:nvPr/>
            </p:nvSpPr>
            <p:spPr>
              <a:xfrm>
                <a:off x="2083828" y="2983635"/>
                <a:ext cx="886481" cy="599503"/>
              </a:xfrm>
              <a:prstGeom prst="rect">
                <a:avLst/>
              </a:prstGeom>
              <a:noFill/>
            </p:spPr>
            <p:txBody>
              <a:bodyPr wrap="none" rtlCol="0">
                <a:spAutoFit/>
              </a:bodyPr>
              <a:lstStyle/>
              <a:p>
                <a:pPr algn="ctr"/>
                <a:r>
                  <a:rPr lang="en-US" sz="1400" b="1" dirty="0">
                    <a:latin typeface="Arial Narrow"/>
                    <a:cs typeface="Arial Narrow"/>
                  </a:rPr>
                  <a:t>Genetic</a:t>
                </a:r>
              </a:p>
              <a:p>
                <a:pPr algn="ctr"/>
                <a:r>
                  <a:rPr lang="en-US" sz="1400" b="1" dirty="0">
                    <a:latin typeface="Arial Narrow"/>
                    <a:cs typeface="Arial Narrow"/>
                  </a:rPr>
                  <a:t>Heritage</a:t>
                </a:r>
              </a:p>
            </p:txBody>
          </p:sp>
          <p:sp>
            <p:nvSpPr>
              <p:cNvPr id="83" name="TextBox 82">
                <a:extLst>
                  <a:ext uri="{FF2B5EF4-FFF2-40B4-BE49-F238E27FC236}">
                    <a16:creationId xmlns:a16="http://schemas.microsoft.com/office/drawing/2014/main" id="{1D92B678-BA2A-6747-BD3A-3F5295B39AB6}"/>
                  </a:ext>
                </a:extLst>
              </p:cNvPr>
              <p:cNvSpPr txBox="1"/>
              <p:nvPr/>
            </p:nvSpPr>
            <p:spPr>
              <a:xfrm>
                <a:off x="2364974" y="4354231"/>
                <a:ext cx="1139302" cy="599503"/>
              </a:xfrm>
              <a:prstGeom prst="rect">
                <a:avLst/>
              </a:prstGeom>
              <a:noFill/>
            </p:spPr>
            <p:txBody>
              <a:bodyPr wrap="none" rtlCol="0">
                <a:spAutoFit/>
              </a:bodyPr>
              <a:lstStyle/>
              <a:p>
                <a:pPr algn="ctr"/>
                <a:r>
                  <a:rPr lang="en-US" sz="1400" b="1" dirty="0">
                    <a:latin typeface="Arial Narrow"/>
                    <a:cs typeface="Arial Narrow"/>
                  </a:rPr>
                  <a:t>New</a:t>
                </a:r>
              </a:p>
              <a:p>
                <a:pPr algn="ctr"/>
                <a:r>
                  <a:rPr lang="en-US" sz="1400" b="1" dirty="0">
                    <a:latin typeface="Arial Narrow"/>
                    <a:cs typeface="Arial Narrow"/>
                  </a:rPr>
                  <a:t>Information</a:t>
                </a:r>
              </a:p>
            </p:txBody>
          </p:sp>
        </p:grpSp>
        <p:cxnSp>
          <p:nvCxnSpPr>
            <p:cNvPr id="52" name="Elbow Connector 51">
              <a:extLst>
                <a:ext uri="{FF2B5EF4-FFF2-40B4-BE49-F238E27FC236}">
                  <a16:creationId xmlns:a16="http://schemas.microsoft.com/office/drawing/2014/main" id="{B35D223E-BFA8-F14B-A64A-C86CFEB413FF}"/>
                </a:ext>
              </a:extLst>
            </p:cNvPr>
            <p:cNvCxnSpPr>
              <a:endCxn id="42" idx="7"/>
            </p:cNvCxnSpPr>
            <p:nvPr/>
          </p:nvCxnSpPr>
          <p:spPr>
            <a:xfrm rot="5400000">
              <a:off x="1415603" y="2278511"/>
              <a:ext cx="998050" cy="794184"/>
            </a:xfrm>
            <a:prstGeom prst="bentConnector3">
              <a:avLst>
                <a:gd name="adj1" fmla="val -899"/>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91C32F42-C194-B74B-9759-B5EC1EE13D1E}"/>
                </a:ext>
              </a:extLst>
            </p:cNvPr>
            <p:cNvCxnSpPr>
              <a:endCxn id="44" idx="0"/>
            </p:cNvCxnSpPr>
            <p:nvPr/>
          </p:nvCxnSpPr>
          <p:spPr>
            <a:xfrm>
              <a:off x="5188270" y="2176578"/>
              <a:ext cx="3116693" cy="892908"/>
            </a:xfrm>
            <a:prstGeom prst="bentConnector2">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A0660B-B702-0943-9351-4893D82C8D2E}"/>
                </a:ext>
              </a:extLst>
            </p:cNvPr>
            <p:cNvSpPr txBox="1"/>
            <p:nvPr/>
          </p:nvSpPr>
          <p:spPr>
            <a:xfrm>
              <a:off x="1493020" y="2174090"/>
              <a:ext cx="840294" cy="563231"/>
            </a:xfrm>
            <a:prstGeom prst="rect">
              <a:avLst/>
            </a:prstGeom>
            <a:noFill/>
          </p:spPr>
          <p:txBody>
            <a:bodyPr wrap="none" rtlCol="0">
              <a:spAutoFit/>
            </a:bodyPr>
            <a:lstStyle/>
            <a:p>
              <a:pPr algn="ctr">
                <a:lnSpc>
                  <a:spcPct val="85000"/>
                </a:lnSpc>
              </a:pPr>
              <a:r>
                <a:rPr lang="en-US" sz="1200" i="1" dirty="0">
                  <a:latin typeface="Arial"/>
                  <a:cs typeface="Arial"/>
                </a:rPr>
                <a:t>Implicit</a:t>
              </a:r>
              <a:br>
                <a:rPr lang="en-US" sz="1200" i="1" dirty="0">
                  <a:latin typeface="Arial"/>
                  <a:cs typeface="Arial"/>
                </a:rPr>
              </a:br>
              <a:r>
                <a:rPr lang="en-US" sz="1200" i="1" dirty="0">
                  <a:latin typeface="Arial"/>
                  <a:cs typeface="Arial"/>
                </a:rPr>
                <a:t>Guidance</a:t>
              </a:r>
              <a:br>
                <a:rPr lang="en-US" sz="1200" i="1" dirty="0">
                  <a:latin typeface="Arial"/>
                  <a:cs typeface="Arial"/>
                </a:rPr>
              </a:br>
              <a:r>
                <a:rPr lang="en-US" sz="1200" i="1" dirty="0">
                  <a:latin typeface="Arial"/>
                  <a:cs typeface="Arial"/>
                </a:rPr>
                <a:t>&amp; Control</a:t>
              </a:r>
            </a:p>
          </p:txBody>
        </p:sp>
        <p:sp>
          <p:nvSpPr>
            <p:cNvPr id="55" name="TextBox 54">
              <a:extLst>
                <a:ext uri="{FF2B5EF4-FFF2-40B4-BE49-F238E27FC236}">
                  <a16:creationId xmlns:a16="http://schemas.microsoft.com/office/drawing/2014/main" id="{DBA7A326-28FA-6C4D-AAEC-263595FA09FC}"/>
                </a:ext>
              </a:extLst>
            </p:cNvPr>
            <p:cNvSpPr txBox="1"/>
            <p:nvPr/>
          </p:nvSpPr>
          <p:spPr>
            <a:xfrm>
              <a:off x="5201423" y="2180440"/>
              <a:ext cx="840294" cy="563231"/>
            </a:xfrm>
            <a:prstGeom prst="rect">
              <a:avLst/>
            </a:prstGeom>
            <a:noFill/>
          </p:spPr>
          <p:txBody>
            <a:bodyPr wrap="none" rtlCol="0">
              <a:spAutoFit/>
            </a:bodyPr>
            <a:lstStyle/>
            <a:p>
              <a:pPr algn="ctr">
                <a:lnSpc>
                  <a:spcPct val="85000"/>
                </a:lnSpc>
              </a:pPr>
              <a:r>
                <a:rPr lang="en-US" sz="1200" i="1" dirty="0">
                  <a:latin typeface="Arial"/>
                  <a:cs typeface="Arial"/>
                </a:rPr>
                <a:t>Implicit</a:t>
              </a:r>
              <a:br>
                <a:rPr lang="en-US" sz="1200" i="1" dirty="0">
                  <a:latin typeface="Arial"/>
                  <a:cs typeface="Arial"/>
                </a:rPr>
              </a:br>
              <a:r>
                <a:rPr lang="en-US" sz="1200" i="1" dirty="0">
                  <a:latin typeface="Arial"/>
                  <a:cs typeface="Arial"/>
                </a:rPr>
                <a:t>Guidance</a:t>
              </a:r>
              <a:br>
                <a:rPr lang="en-US" sz="1200" i="1" dirty="0">
                  <a:latin typeface="Arial"/>
                  <a:cs typeface="Arial"/>
                </a:rPr>
              </a:br>
              <a:r>
                <a:rPr lang="en-US" sz="1200" i="1" dirty="0">
                  <a:latin typeface="Arial"/>
                  <a:cs typeface="Arial"/>
                </a:rPr>
                <a:t>&amp; Control</a:t>
              </a:r>
            </a:p>
          </p:txBody>
        </p:sp>
        <p:cxnSp>
          <p:nvCxnSpPr>
            <p:cNvPr id="56" name="Elbow Connector 55">
              <a:extLst>
                <a:ext uri="{FF2B5EF4-FFF2-40B4-BE49-F238E27FC236}">
                  <a16:creationId xmlns:a16="http://schemas.microsoft.com/office/drawing/2014/main" id="{7AC09B36-7CFD-E048-8E3A-333D8397EE54}"/>
                </a:ext>
              </a:extLst>
            </p:cNvPr>
            <p:cNvCxnSpPr>
              <a:stCxn id="43" idx="2"/>
              <a:endCxn id="42" idx="5"/>
            </p:cNvCxnSpPr>
            <p:nvPr/>
          </p:nvCxnSpPr>
          <p:spPr>
            <a:xfrm rot="5400000" flipH="1">
              <a:off x="3839160" y="1951734"/>
              <a:ext cx="228362" cy="4871610"/>
            </a:xfrm>
            <a:prstGeom prst="bentConnector3">
              <a:avLst>
                <a:gd name="adj1" fmla="val -183524"/>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5C9DBEBE-F413-4345-94F4-11C2A401D33E}"/>
                </a:ext>
              </a:extLst>
            </p:cNvPr>
            <p:cNvSpPr txBox="1"/>
            <p:nvPr/>
          </p:nvSpPr>
          <p:spPr>
            <a:xfrm>
              <a:off x="5510102" y="4663290"/>
              <a:ext cx="857927" cy="249299"/>
            </a:xfrm>
            <a:prstGeom prst="rect">
              <a:avLst/>
            </a:prstGeom>
            <a:noFill/>
          </p:spPr>
          <p:txBody>
            <a:bodyPr wrap="none" rtlCol="0">
              <a:spAutoFit/>
            </a:bodyPr>
            <a:lstStyle/>
            <a:p>
              <a:pPr algn="ctr">
                <a:lnSpc>
                  <a:spcPct val="85000"/>
                </a:lnSpc>
              </a:pPr>
              <a:r>
                <a:rPr lang="en-US" sz="1200" i="1" dirty="0">
                  <a:latin typeface="Arial"/>
                  <a:cs typeface="Arial"/>
                </a:rPr>
                <a:t>Feedback</a:t>
              </a:r>
            </a:p>
          </p:txBody>
        </p:sp>
        <p:cxnSp>
          <p:nvCxnSpPr>
            <p:cNvPr id="58" name="Elbow Connector 57">
              <a:extLst>
                <a:ext uri="{FF2B5EF4-FFF2-40B4-BE49-F238E27FC236}">
                  <a16:creationId xmlns:a16="http://schemas.microsoft.com/office/drawing/2014/main" id="{DC0D584F-F406-D74F-9617-AC41F74C1B14}"/>
                </a:ext>
              </a:extLst>
            </p:cNvPr>
            <p:cNvCxnSpPr>
              <a:stCxn id="44" idx="2"/>
              <a:endCxn id="37" idx="2"/>
            </p:cNvCxnSpPr>
            <p:nvPr/>
          </p:nvCxnSpPr>
          <p:spPr>
            <a:xfrm rot="5400000">
              <a:off x="4762692" y="894907"/>
              <a:ext cx="43550" cy="7040993"/>
            </a:xfrm>
            <a:prstGeom prst="bentConnector3">
              <a:avLst>
                <a:gd name="adj1" fmla="val 1864294"/>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184F6C6C-07A7-084B-9D19-5915E174249C}"/>
                </a:ext>
              </a:extLst>
            </p:cNvPr>
            <p:cNvCxnSpPr>
              <a:stCxn id="36" idx="2"/>
              <a:endCxn id="42" idx="4"/>
            </p:cNvCxnSpPr>
            <p:nvPr/>
          </p:nvCxnSpPr>
          <p:spPr>
            <a:xfrm rot="5400000">
              <a:off x="4760902" y="600094"/>
              <a:ext cx="108088" cy="7693549"/>
            </a:xfrm>
            <a:prstGeom prst="bentConnector3">
              <a:avLst>
                <a:gd name="adj1" fmla="val 1014095"/>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4A1EAB44-035D-BF4C-88F7-12792B8848CE}"/>
                </a:ext>
              </a:extLst>
            </p:cNvPr>
            <p:cNvSpPr txBox="1"/>
            <p:nvPr/>
          </p:nvSpPr>
          <p:spPr>
            <a:xfrm>
              <a:off x="7434152" y="4949040"/>
              <a:ext cx="857927" cy="249299"/>
            </a:xfrm>
            <a:prstGeom prst="rect">
              <a:avLst/>
            </a:prstGeom>
            <a:noFill/>
          </p:spPr>
          <p:txBody>
            <a:bodyPr wrap="none" rtlCol="0">
              <a:spAutoFit/>
            </a:bodyPr>
            <a:lstStyle/>
            <a:p>
              <a:pPr algn="ctr">
                <a:lnSpc>
                  <a:spcPct val="85000"/>
                </a:lnSpc>
              </a:pPr>
              <a:r>
                <a:rPr lang="en-US" sz="1200" i="1" dirty="0">
                  <a:latin typeface="Arial"/>
                  <a:cs typeface="Arial"/>
                </a:rPr>
                <a:t>Feedback</a:t>
              </a:r>
            </a:p>
          </p:txBody>
        </p:sp>
        <p:sp>
          <p:nvSpPr>
            <p:cNvPr id="61" name="TextBox 60">
              <a:extLst>
                <a:ext uri="{FF2B5EF4-FFF2-40B4-BE49-F238E27FC236}">
                  <a16:creationId xmlns:a16="http://schemas.microsoft.com/office/drawing/2014/main" id="{DE0F6BA7-0803-B24B-B127-B6A1643BF5FB}"/>
                </a:ext>
              </a:extLst>
            </p:cNvPr>
            <p:cNvSpPr txBox="1"/>
            <p:nvPr/>
          </p:nvSpPr>
          <p:spPr>
            <a:xfrm>
              <a:off x="5808239" y="5490726"/>
              <a:ext cx="2857334" cy="253916"/>
            </a:xfrm>
            <a:prstGeom prst="rect">
              <a:avLst/>
            </a:prstGeom>
            <a:noFill/>
          </p:spPr>
          <p:txBody>
            <a:bodyPr wrap="none" rtlCol="0">
              <a:spAutoFit/>
            </a:bodyPr>
            <a:lstStyle/>
            <a:p>
              <a:pPr algn="ctr">
                <a:lnSpc>
                  <a:spcPct val="85000"/>
                </a:lnSpc>
              </a:pPr>
              <a:r>
                <a:rPr lang="en-US" sz="1200" i="1" dirty="0">
                  <a:latin typeface="Arial"/>
                  <a:cs typeface="Arial"/>
                </a:rPr>
                <a:t>Unfolding Interaction with Environment</a:t>
              </a:r>
            </a:p>
          </p:txBody>
        </p:sp>
        <p:cxnSp>
          <p:nvCxnSpPr>
            <p:cNvPr id="62" name="Straight Arrow Connector 61">
              <a:extLst>
                <a:ext uri="{FF2B5EF4-FFF2-40B4-BE49-F238E27FC236}">
                  <a16:creationId xmlns:a16="http://schemas.microsoft.com/office/drawing/2014/main" id="{4F46CA2F-1998-D048-AE27-6F061CEA324F}"/>
                </a:ext>
              </a:extLst>
            </p:cNvPr>
            <p:cNvCxnSpPr>
              <a:stCxn id="63" idx="0"/>
            </p:cNvCxnSpPr>
            <p:nvPr/>
          </p:nvCxnSpPr>
          <p:spPr>
            <a:xfrm flipV="1">
              <a:off x="482803" y="4428169"/>
              <a:ext cx="114434" cy="5595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14661F97-A0AA-324F-A92D-677E2421388B}"/>
                </a:ext>
              </a:extLst>
            </p:cNvPr>
            <p:cNvSpPr txBox="1"/>
            <p:nvPr/>
          </p:nvSpPr>
          <p:spPr>
            <a:xfrm>
              <a:off x="6551" y="4987685"/>
              <a:ext cx="952504" cy="406265"/>
            </a:xfrm>
            <a:prstGeom prst="rect">
              <a:avLst/>
            </a:prstGeom>
            <a:noFill/>
          </p:spPr>
          <p:txBody>
            <a:bodyPr wrap="none" rtlCol="0">
              <a:spAutoFit/>
            </a:bodyPr>
            <a:lstStyle/>
            <a:p>
              <a:pPr algn="ctr">
                <a:lnSpc>
                  <a:spcPct val="85000"/>
                </a:lnSpc>
              </a:pPr>
              <a:r>
                <a:rPr lang="en-US" sz="1200" i="1" dirty="0">
                  <a:latin typeface="Arial"/>
                  <a:cs typeface="Arial"/>
                </a:rPr>
                <a:t>Outside</a:t>
              </a:r>
              <a:br>
                <a:rPr lang="en-US" sz="1200" i="1" dirty="0">
                  <a:latin typeface="Arial"/>
                  <a:cs typeface="Arial"/>
                </a:rPr>
              </a:br>
              <a:r>
                <a:rPr lang="en-US" sz="1200" i="1" dirty="0">
                  <a:latin typeface="Arial"/>
                  <a:cs typeface="Arial"/>
                </a:rPr>
                <a:t>Information</a:t>
              </a:r>
            </a:p>
          </p:txBody>
        </p:sp>
        <p:sp>
          <p:nvSpPr>
            <p:cNvPr id="64" name="TextBox 63">
              <a:extLst>
                <a:ext uri="{FF2B5EF4-FFF2-40B4-BE49-F238E27FC236}">
                  <a16:creationId xmlns:a16="http://schemas.microsoft.com/office/drawing/2014/main" id="{2A03ED5E-C8C2-7041-8E89-EDD82723C86C}"/>
                </a:ext>
              </a:extLst>
            </p:cNvPr>
            <p:cNvSpPr txBox="1"/>
            <p:nvPr/>
          </p:nvSpPr>
          <p:spPr>
            <a:xfrm>
              <a:off x="0" y="2038547"/>
              <a:ext cx="1240381" cy="410882"/>
            </a:xfrm>
            <a:prstGeom prst="rect">
              <a:avLst/>
            </a:prstGeom>
            <a:noFill/>
          </p:spPr>
          <p:txBody>
            <a:bodyPr wrap="none" rtlCol="0">
              <a:spAutoFit/>
            </a:bodyPr>
            <a:lstStyle/>
            <a:p>
              <a:pPr algn="ctr">
                <a:lnSpc>
                  <a:spcPct val="85000"/>
                </a:lnSpc>
              </a:pPr>
              <a:r>
                <a:rPr lang="en-US" sz="1200" i="1" dirty="0">
                  <a:latin typeface="Arial"/>
                  <a:cs typeface="Arial"/>
                </a:rPr>
                <a:t>Unfolding</a:t>
              </a:r>
              <a:br>
                <a:rPr lang="en-US" sz="1200" i="1" dirty="0">
                  <a:latin typeface="Arial"/>
                  <a:cs typeface="Arial"/>
                </a:rPr>
              </a:br>
              <a:r>
                <a:rPr lang="en-US" sz="1200" i="1" dirty="0">
                  <a:latin typeface="Arial"/>
                  <a:cs typeface="Arial"/>
                </a:rPr>
                <a:t>Circumstances</a:t>
              </a:r>
            </a:p>
          </p:txBody>
        </p:sp>
        <p:cxnSp>
          <p:nvCxnSpPr>
            <p:cNvPr id="65" name="Straight Arrow Connector 64">
              <a:extLst>
                <a:ext uri="{FF2B5EF4-FFF2-40B4-BE49-F238E27FC236}">
                  <a16:creationId xmlns:a16="http://schemas.microsoft.com/office/drawing/2014/main" id="{E58B5849-56B4-D944-9DB1-13414C67AE0F}"/>
                </a:ext>
              </a:extLst>
            </p:cNvPr>
            <p:cNvCxnSpPr/>
            <p:nvPr/>
          </p:nvCxnSpPr>
          <p:spPr>
            <a:xfrm>
              <a:off x="622435" y="2429915"/>
              <a:ext cx="114434" cy="5595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9AFB58F3-9A9D-354A-A384-B32F96B5BA17}"/>
                </a:ext>
              </a:extLst>
            </p:cNvPr>
            <p:cNvSpPr txBox="1"/>
            <p:nvPr/>
          </p:nvSpPr>
          <p:spPr>
            <a:xfrm>
              <a:off x="113464" y="1308049"/>
              <a:ext cx="1555750" cy="369332"/>
            </a:xfrm>
            <a:prstGeom prst="rect">
              <a:avLst/>
            </a:prstGeom>
            <a:noFill/>
          </p:spPr>
          <p:txBody>
            <a:bodyPr wrap="square" rtlCol="0">
              <a:spAutoFit/>
            </a:bodyPr>
            <a:lstStyle/>
            <a:p>
              <a:pPr algn="ctr"/>
              <a:r>
                <a:rPr lang="en-US" b="1" dirty="0">
                  <a:latin typeface="Arial Narrow"/>
                  <a:cs typeface="Arial Narrow"/>
                </a:rPr>
                <a:t>OBSERVE</a:t>
              </a:r>
            </a:p>
          </p:txBody>
        </p:sp>
        <p:sp>
          <p:nvSpPr>
            <p:cNvPr id="67" name="TextBox 66">
              <a:extLst>
                <a:ext uri="{FF2B5EF4-FFF2-40B4-BE49-F238E27FC236}">
                  <a16:creationId xmlns:a16="http://schemas.microsoft.com/office/drawing/2014/main" id="{B4E3D56D-E38F-4E4B-A7F7-A95279596ADA}"/>
                </a:ext>
              </a:extLst>
            </p:cNvPr>
            <p:cNvSpPr txBox="1"/>
            <p:nvPr/>
          </p:nvSpPr>
          <p:spPr>
            <a:xfrm>
              <a:off x="2991033" y="1308049"/>
              <a:ext cx="1555750" cy="369332"/>
            </a:xfrm>
            <a:prstGeom prst="rect">
              <a:avLst/>
            </a:prstGeom>
            <a:noFill/>
            <a:ln>
              <a:noFill/>
            </a:ln>
          </p:spPr>
          <p:txBody>
            <a:bodyPr wrap="square" rtlCol="0">
              <a:spAutoFit/>
            </a:bodyPr>
            <a:lstStyle/>
            <a:p>
              <a:pPr algn="ctr"/>
              <a:r>
                <a:rPr lang="en-US" b="1" dirty="0">
                  <a:latin typeface="Arial Narrow"/>
                  <a:cs typeface="Arial Narrow"/>
                </a:rPr>
                <a:t>ORIENT</a:t>
              </a:r>
            </a:p>
          </p:txBody>
        </p:sp>
        <p:sp>
          <p:nvSpPr>
            <p:cNvPr id="68" name="TextBox 67">
              <a:extLst>
                <a:ext uri="{FF2B5EF4-FFF2-40B4-BE49-F238E27FC236}">
                  <a16:creationId xmlns:a16="http://schemas.microsoft.com/office/drawing/2014/main" id="{38ED4ACA-F903-9847-A42F-D06E434D6B21}"/>
                </a:ext>
              </a:extLst>
            </p:cNvPr>
            <p:cNvSpPr txBox="1"/>
            <p:nvPr/>
          </p:nvSpPr>
          <p:spPr>
            <a:xfrm>
              <a:off x="5587789" y="1308049"/>
              <a:ext cx="1555750" cy="369332"/>
            </a:xfrm>
            <a:prstGeom prst="rect">
              <a:avLst/>
            </a:prstGeom>
            <a:noFill/>
            <a:ln>
              <a:noFill/>
            </a:ln>
          </p:spPr>
          <p:txBody>
            <a:bodyPr wrap="square" rtlCol="0">
              <a:spAutoFit/>
            </a:bodyPr>
            <a:lstStyle/>
            <a:p>
              <a:pPr algn="ctr"/>
              <a:r>
                <a:rPr lang="en-US" b="1" dirty="0">
                  <a:latin typeface="Arial Narrow"/>
                  <a:cs typeface="Arial Narrow"/>
                </a:rPr>
                <a:t>DECIDE</a:t>
              </a:r>
            </a:p>
          </p:txBody>
        </p:sp>
        <p:sp>
          <p:nvSpPr>
            <p:cNvPr id="69" name="TextBox 68">
              <a:extLst>
                <a:ext uri="{FF2B5EF4-FFF2-40B4-BE49-F238E27FC236}">
                  <a16:creationId xmlns:a16="http://schemas.microsoft.com/office/drawing/2014/main" id="{2F124770-C985-BF4C-B38E-A8CB9721DEE9}"/>
                </a:ext>
              </a:extLst>
            </p:cNvPr>
            <p:cNvSpPr txBox="1"/>
            <p:nvPr/>
          </p:nvSpPr>
          <p:spPr>
            <a:xfrm>
              <a:off x="7463365" y="1308049"/>
              <a:ext cx="1555750" cy="369332"/>
            </a:xfrm>
            <a:prstGeom prst="rect">
              <a:avLst/>
            </a:prstGeom>
            <a:noFill/>
            <a:ln>
              <a:noFill/>
            </a:ln>
          </p:spPr>
          <p:txBody>
            <a:bodyPr wrap="square" rtlCol="0">
              <a:spAutoFit/>
            </a:bodyPr>
            <a:lstStyle/>
            <a:p>
              <a:pPr algn="ctr"/>
              <a:r>
                <a:rPr lang="en-US" b="1" dirty="0">
                  <a:latin typeface="Arial Narrow"/>
                  <a:cs typeface="Arial Narrow"/>
                </a:rPr>
                <a:t>ACT</a:t>
              </a:r>
            </a:p>
          </p:txBody>
        </p:sp>
      </p:grpSp>
      <p:sp>
        <p:nvSpPr>
          <p:cNvPr id="2" name="TextBox 1"/>
          <p:cNvSpPr txBox="1"/>
          <p:nvPr/>
        </p:nvSpPr>
        <p:spPr>
          <a:xfrm flipH="1">
            <a:off x="831957" y="6500652"/>
            <a:ext cx="697870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Developed by strategist and United States Air Force Colonel John Boyd</a:t>
            </a:r>
          </a:p>
        </p:txBody>
      </p:sp>
    </p:spTree>
    <p:extLst>
      <p:ext uri="{BB962C8B-B14F-4D97-AF65-F5344CB8AC3E}">
        <p14:creationId xmlns:p14="http://schemas.microsoft.com/office/powerpoint/2010/main" val="1044705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dirty="0"/>
              <a:t>Enabler Technologies of Digitalization</a:t>
            </a:r>
          </a:p>
        </p:txBody>
      </p:sp>
      <p:sp>
        <p:nvSpPr>
          <p:cNvPr id="14" name="Content Placeholder 13"/>
          <p:cNvSpPr>
            <a:spLocks noGrp="1"/>
          </p:cNvSpPr>
          <p:nvPr>
            <p:ph idx="1"/>
          </p:nvPr>
        </p:nvSpPr>
        <p:spPr>
          <a:xfrm>
            <a:off x="838200" y="1825625"/>
            <a:ext cx="10515600" cy="4634810"/>
          </a:xfrm>
        </p:spPr>
        <p:txBody>
          <a:bodyPr>
            <a:noAutofit/>
          </a:bodyPr>
          <a:lstStyle/>
          <a:p>
            <a:pPr lvl="1">
              <a:lnSpc>
                <a:spcPct val="120000"/>
              </a:lnSpc>
              <a:spcBef>
                <a:spcPts val="600"/>
              </a:spcBef>
            </a:pPr>
            <a:r>
              <a:rPr lang="en-US" sz="2200" dirty="0">
                <a:latin typeface="Arial" panose="020B0604020202020204" pitchFamily="34" charset="0"/>
                <a:cs typeface="Arial" panose="020B0604020202020204" pitchFamily="34" charset="0"/>
              </a:rPr>
              <a:t>Internet of Things  					</a:t>
            </a:r>
          </a:p>
          <a:p>
            <a:pPr lvl="1">
              <a:lnSpc>
                <a:spcPct val="120000"/>
              </a:lnSpc>
              <a:spcBef>
                <a:spcPts val="600"/>
              </a:spcBef>
            </a:pPr>
            <a:r>
              <a:rPr lang="en-US" sz="2200" dirty="0">
                <a:latin typeface="Arial" panose="020B0604020202020204" pitchFamily="34" charset="0"/>
                <a:cs typeface="Arial" panose="020B0604020202020204" pitchFamily="34" charset="0"/>
              </a:rPr>
              <a:t>Cloud/Edge Computing</a:t>
            </a:r>
          </a:p>
          <a:p>
            <a:pPr lvl="1">
              <a:lnSpc>
                <a:spcPct val="120000"/>
              </a:lnSpc>
              <a:spcBef>
                <a:spcPts val="600"/>
              </a:spcBef>
            </a:pPr>
            <a:r>
              <a:rPr lang="en-US" sz="2200" dirty="0">
                <a:latin typeface="Arial" panose="020B0604020202020204" pitchFamily="34" charset="0"/>
                <a:cs typeface="Arial" panose="020B0604020202020204" pitchFamily="34" charset="0"/>
              </a:rPr>
              <a:t>Blockchain</a:t>
            </a:r>
          </a:p>
          <a:p>
            <a:pPr lvl="1">
              <a:lnSpc>
                <a:spcPct val="120000"/>
              </a:lnSpc>
              <a:spcBef>
                <a:spcPts val="600"/>
              </a:spcBef>
            </a:pPr>
            <a:r>
              <a:rPr lang="en-US" sz="2200" dirty="0">
                <a:latin typeface="Arial" panose="020B0604020202020204" pitchFamily="34" charset="0"/>
                <a:cs typeface="Arial" panose="020B0604020202020204" pitchFamily="34" charset="0"/>
              </a:rPr>
              <a:t>Cyber Security</a:t>
            </a:r>
            <a:endParaRPr lang="tr-TR" sz="2200" dirty="0">
              <a:latin typeface="Arial" panose="020B0604020202020204" pitchFamily="34" charset="0"/>
              <a:cs typeface="Arial" panose="020B0604020202020204" pitchFamily="34" charset="0"/>
            </a:endParaRPr>
          </a:p>
          <a:p>
            <a:pPr lvl="1">
              <a:lnSpc>
                <a:spcPct val="120000"/>
              </a:lnSpc>
              <a:spcBef>
                <a:spcPts val="600"/>
              </a:spcBef>
            </a:pPr>
            <a:r>
              <a:rPr lang="en-US" sz="2200" dirty="0">
                <a:latin typeface="Arial" panose="020B0604020202020204" pitchFamily="34" charset="0"/>
                <a:cs typeface="Arial" panose="020B0604020202020204" pitchFamily="34" charset="0"/>
              </a:rPr>
              <a:t>Artificial Intelligence </a:t>
            </a:r>
          </a:p>
          <a:p>
            <a:pPr lvl="1">
              <a:lnSpc>
                <a:spcPct val="120000"/>
              </a:lnSpc>
              <a:spcBef>
                <a:spcPts val="600"/>
              </a:spcBef>
            </a:pPr>
            <a:r>
              <a:rPr lang="en-US" sz="2200" dirty="0">
                <a:latin typeface="Arial" panose="020B0604020202020204" pitchFamily="34" charset="0"/>
                <a:cs typeface="Arial" panose="020B0604020202020204" pitchFamily="34" charset="0"/>
              </a:rPr>
              <a:t>Digital Twins 				</a:t>
            </a:r>
          </a:p>
          <a:p>
            <a:pPr lvl="1">
              <a:lnSpc>
                <a:spcPct val="120000"/>
              </a:lnSpc>
              <a:spcBef>
                <a:spcPts val="600"/>
              </a:spcBef>
            </a:pPr>
            <a:r>
              <a:rPr lang="en-US" sz="2200" dirty="0">
                <a:latin typeface="Arial" panose="020B0604020202020204" pitchFamily="34" charset="0"/>
                <a:cs typeface="Arial" panose="020B0604020202020204" pitchFamily="34" charset="0"/>
              </a:rPr>
              <a:t>Data Driven Manufacturing </a:t>
            </a:r>
            <a:endParaRPr lang="tr-TR" sz="2200" dirty="0">
              <a:latin typeface="Arial" panose="020B0604020202020204" pitchFamily="34" charset="0"/>
              <a:cs typeface="Arial" panose="020B0604020202020204" pitchFamily="34" charset="0"/>
            </a:endParaRPr>
          </a:p>
          <a:p>
            <a:pPr lvl="1">
              <a:lnSpc>
                <a:spcPct val="120000"/>
              </a:lnSpc>
              <a:spcBef>
                <a:spcPts val="600"/>
              </a:spcBef>
            </a:pPr>
            <a:r>
              <a:rPr lang="en-US" sz="2200" dirty="0">
                <a:latin typeface="Arial" panose="020B0604020202020204" pitchFamily="34" charset="0"/>
                <a:cs typeface="Arial" panose="020B0604020202020204" pitchFamily="34" charset="0"/>
              </a:rPr>
              <a:t>Additive Manufacturing / 3D Printing </a:t>
            </a:r>
            <a:endParaRPr lang="tr-TR" sz="2200" dirty="0">
              <a:latin typeface="Arial" panose="020B0604020202020204" pitchFamily="34" charset="0"/>
              <a:cs typeface="Arial" panose="020B0604020202020204" pitchFamily="34" charset="0"/>
            </a:endParaRPr>
          </a:p>
          <a:p>
            <a:pPr lvl="1">
              <a:lnSpc>
                <a:spcPct val="120000"/>
              </a:lnSpc>
              <a:spcBef>
                <a:spcPts val="600"/>
              </a:spcBef>
            </a:pPr>
            <a:r>
              <a:rPr lang="en-US" sz="2200" dirty="0">
                <a:latin typeface="Arial" panose="020B0604020202020204" pitchFamily="34" charset="0"/>
                <a:cs typeface="Arial" panose="020B0604020202020204" pitchFamily="34" charset="0"/>
              </a:rPr>
              <a:t>Smart Robotics</a:t>
            </a:r>
            <a:r>
              <a:rPr lang="tr-TR" sz="2200" dirty="0">
                <a:latin typeface="Arial" panose="020B0604020202020204" pitchFamily="34" charset="0"/>
                <a:cs typeface="Arial" panose="020B0604020202020204" pitchFamily="34" charset="0"/>
              </a:rPr>
              <a:t> / </a:t>
            </a:r>
            <a:r>
              <a:rPr lang="en-US" sz="2200" dirty="0">
                <a:latin typeface="Arial" panose="020B0604020202020204" pitchFamily="34" charset="0"/>
                <a:cs typeface="Arial" panose="020B0604020202020204" pitchFamily="34" charset="0"/>
              </a:rPr>
              <a:t>Cyber Physical Systems </a:t>
            </a:r>
            <a:endParaRPr lang="tr-TR" sz="2200" dirty="0">
              <a:latin typeface="Arial" panose="020B0604020202020204" pitchFamily="34" charset="0"/>
              <a:cs typeface="Arial" panose="020B0604020202020204" pitchFamily="34" charset="0"/>
            </a:endParaRPr>
          </a:p>
          <a:p>
            <a:pPr lvl="1">
              <a:lnSpc>
                <a:spcPct val="120000"/>
              </a:lnSpc>
              <a:spcBef>
                <a:spcPts val="600"/>
              </a:spcBef>
            </a:pPr>
            <a:r>
              <a:rPr lang="en-US" sz="2200" dirty="0">
                <a:latin typeface="Arial" panose="020B0604020202020204" pitchFamily="34" charset="0"/>
                <a:cs typeface="Arial" panose="020B0604020202020204" pitchFamily="34" charset="0"/>
              </a:rPr>
              <a:t>Virtual Reality / Augmented Reality / Mixed Reality	</a:t>
            </a:r>
          </a:p>
          <a:p>
            <a:pPr lvl="1">
              <a:lnSpc>
                <a:spcPct val="120000"/>
              </a:lnSpc>
              <a:spcBef>
                <a:spcPts val="0"/>
              </a:spcBef>
            </a:pPr>
            <a:endParaRPr lang="en-US" sz="25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0" lvl="0" indent="0">
              <a:lnSpc>
                <a:spcPct val="120000"/>
              </a:lnSpc>
              <a:spcBef>
                <a:spcPts val="0"/>
              </a:spcBef>
              <a:buNone/>
            </a:pPr>
            <a:endParaRPr lang="en-US" sz="3600" dirty="0">
              <a:latin typeface="Arial" panose="020B0604020202020204" pitchFamily="34" charset="0"/>
              <a:cs typeface="Arial" panose="020B0604020202020204" pitchFamily="34" charset="0"/>
            </a:endParaRPr>
          </a:p>
          <a:p>
            <a:pPr lvl="0"/>
            <a:endParaRPr lang="en-US" dirty="0"/>
          </a:p>
        </p:txBody>
      </p:sp>
    </p:spTree>
    <p:extLst>
      <p:ext uri="{BB962C8B-B14F-4D97-AF65-F5344CB8AC3E}">
        <p14:creationId xmlns:p14="http://schemas.microsoft.com/office/powerpoint/2010/main" val="18885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294348"/>
            <a:ext cx="9861645" cy="4893647"/>
          </a:xfrm>
          <a:prstGeom prst="rect">
            <a:avLst/>
          </a:prstGeom>
        </p:spPr>
        <p:txBody>
          <a:bodyPr wrap="square">
            <a:spAutoFit/>
          </a:bodyPr>
          <a:lstStyle/>
          <a:p>
            <a:pPr>
              <a:lnSpc>
                <a:spcPct val="120000"/>
              </a:lnSpc>
            </a:pPr>
            <a:r>
              <a:rPr lang="en-US" sz="2000" b="1" dirty="0">
                <a:solidFill>
                  <a:srgbClr val="00B050"/>
                </a:solidFill>
                <a:latin typeface="Arial" panose="020B0604020202020204" pitchFamily="34" charset="0"/>
                <a:cs typeface="Arial" panose="020B0604020202020204" pitchFamily="34" charset="0"/>
              </a:rPr>
              <a:t>Data: </a:t>
            </a:r>
            <a:r>
              <a:rPr lang="en-US" sz="2000" dirty="0">
                <a:latin typeface="Arial" panose="020B0604020202020204" pitchFamily="34" charset="0"/>
                <a:cs typeface="Arial" panose="020B0604020202020204" pitchFamily="34" charset="0"/>
              </a:rPr>
              <a:t>Raw metrics. As is meaningless. Should be processed in order to create value.</a:t>
            </a:r>
            <a:endParaRPr lang="tr-TR" sz="2000" dirty="0">
              <a:latin typeface="Arial" panose="020B0604020202020204" pitchFamily="34" charset="0"/>
              <a:cs typeface="Arial" panose="020B0604020202020204" pitchFamily="34" charset="0"/>
            </a:endParaRPr>
          </a:p>
          <a:p>
            <a:pPr>
              <a:lnSpc>
                <a:spcPct val="120000"/>
              </a:lnSpc>
            </a:pPr>
            <a:r>
              <a:rPr lang="en-US" sz="2000" dirty="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838200" y="252583"/>
            <a:ext cx="10515600" cy="1325563"/>
          </a:xfrm>
        </p:spPr>
        <p:txBody>
          <a:bodyPr vert="horz" lIns="91440" tIns="45720" rIns="91440" bIns="45720" rtlCol="0" anchor="ctr">
            <a:normAutofit/>
          </a:bodyPr>
          <a:lstStyle/>
          <a:p>
            <a:r>
              <a:rPr lang="en-US" dirty="0"/>
              <a:t>Data Analytics</a:t>
            </a:r>
          </a:p>
        </p:txBody>
      </p:sp>
      <p:pic>
        <p:nvPicPr>
          <p:cNvPr id="7" name="Picture 3"/>
          <p:cNvPicPr>
            <a:picLocks noChangeAspect="1" noChangeArrowheads="1"/>
          </p:cNvPicPr>
          <p:nvPr/>
        </p:nvPicPr>
        <p:blipFill>
          <a:blip r:embed="rId2" cstate="print"/>
          <a:srcRect t="16250" r="4217" b="10000"/>
          <a:stretch>
            <a:fillRect/>
          </a:stretch>
        </p:blipFill>
        <p:spPr bwMode="auto">
          <a:xfrm>
            <a:off x="974038" y="1913000"/>
            <a:ext cx="9153239" cy="3962400"/>
          </a:xfrm>
          <a:prstGeom prst="rect">
            <a:avLst/>
          </a:prstGeom>
          <a:noFill/>
          <a:ln w="9525">
            <a:noFill/>
            <a:miter lim="800000"/>
            <a:headEnd/>
            <a:tailEnd/>
          </a:ln>
        </p:spPr>
      </p:pic>
    </p:spTree>
    <p:extLst>
      <p:ext uri="{BB962C8B-B14F-4D97-AF65-F5344CB8AC3E}">
        <p14:creationId xmlns:p14="http://schemas.microsoft.com/office/powerpoint/2010/main" val="39943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294348"/>
            <a:ext cx="9861645" cy="5632311"/>
          </a:xfrm>
          <a:prstGeom prst="rect">
            <a:avLst/>
          </a:prstGeom>
        </p:spPr>
        <p:txBody>
          <a:bodyPr wrap="square">
            <a:spAutoFit/>
          </a:bodyPr>
          <a:lstStyle/>
          <a:p>
            <a:pPr>
              <a:lnSpc>
                <a:spcPct val="120000"/>
              </a:lnSpc>
            </a:pPr>
            <a:r>
              <a:rPr lang="en-US" sz="2000" b="1" dirty="0">
                <a:solidFill>
                  <a:srgbClr val="00B050"/>
                </a:solidFill>
                <a:latin typeface="Arial" panose="020B0604020202020204" pitchFamily="34" charset="0"/>
                <a:cs typeface="Arial" panose="020B0604020202020204" pitchFamily="34" charset="0"/>
              </a:rPr>
              <a:t>Data: </a:t>
            </a:r>
            <a:r>
              <a:rPr lang="en-US" sz="2000" dirty="0">
                <a:latin typeface="Arial" panose="020B0604020202020204" pitchFamily="34" charset="0"/>
                <a:cs typeface="Arial" panose="020B0604020202020204" pitchFamily="34" charset="0"/>
              </a:rPr>
              <a:t>Raw metrics. As is meaningless. Should be processed in order to create value.</a:t>
            </a:r>
            <a:endParaRPr lang="tr-TR" sz="2000" dirty="0">
              <a:latin typeface="Arial" panose="020B0604020202020204" pitchFamily="34" charset="0"/>
              <a:cs typeface="Arial" panose="020B0604020202020204" pitchFamily="34" charset="0"/>
            </a:endParaRPr>
          </a:p>
          <a:p>
            <a:pPr>
              <a:lnSpc>
                <a:spcPct val="120000"/>
              </a:lnSpc>
            </a:pPr>
            <a:r>
              <a:rPr lang="en-US" sz="2000" dirty="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endParaRPr lang="tr-TR" sz="2000" b="1" dirty="0">
              <a:latin typeface="Arial" panose="020B0604020202020204" pitchFamily="34" charset="0"/>
              <a:cs typeface="Arial" panose="020B0604020202020204" pitchFamily="34" charset="0"/>
            </a:endParaRPr>
          </a:p>
          <a:p>
            <a:pPr>
              <a:lnSpc>
                <a:spcPct val="120000"/>
              </a:lnSpc>
            </a:pPr>
            <a:r>
              <a:rPr lang="en-US" sz="2000" b="1" dirty="0">
                <a:solidFill>
                  <a:srgbClr val="00B050"/>
                </a:solidFill>
                <a:latin typeface="Arial" panose="020B0604020202020204" pitchFamily="34" charset="0"/>
                <a:cs typeface="Arial" panose="020B0604020202020204" pitchFamily="34" charset="0"/>
              </a:rPr>
              <a:t>Data Analytics</a:t>
            </a:r>
            <a:r>
              <a:rPr lang="en-US" sz="2000" dirty="0">
                <a:solidFill>
                  <a:srgbClr val="00B05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Giving meaning to data</a:t>
            </a:r>
            <a:r>
              <a:rPr lang="en-US" sz="2000" dirty="0">
                <a:solidFill>
                  <a:srgbClr val="00B05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The </a:t>
            </a:r>
            <a:r>
              <a:rPr lang="en-US" sz="2000" b="1" u="sng" dirty="0">
                <a:latin typeface="Arial" panose="020B0604020202020204" pitchFamily="34" charset="0"/>
                <a:cs typeface="Arial" panose="020B0604020202020204" pitchFamily="34" charset="0"/>
              </a:rPr>
              <a:t>process</a:t>
            </a:r>
            <a:r>
              <a:rPr lang="en-US" sz="2000" dirty="0">
                <a:latin typeface="Arial" panose="020B0604020202020204" pitchFamily="34" charset="0"/>
                <a:cs typeface="Arial" panose="020B0604020202020204" pitchFamily="34" charset="0"/>
              </a:rPr>
              <a:t> of bringing out the hidden information (i.e., patterns) buried in the data in order to create value (decide &amp; act).</a:t>
            </a:r>
            <a:endParaRPr lang="en-US" sz="2200" b="1" dirty="0">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838200" y="252583"/>
            <a:ext cx="10515600" cy="1325563"/>
          </a:xfrm>
        </p:spPr>
        <p:txBody>
          <a:bodyPr vert="horz" lIns="91440" tIns="45720" rIns="91440" bIns="45720" rtlCol="0" anchor="ctr">
            <a:normAutofit/>
          </a:bodyPr>
          <a:lstStyle/>
          <a:p>
            <a:r>
              <a:rPr lang="en-US" dirty="0"/>
              <a:t>Data Analytics</a:t>
            </a:r>
          </a:p>
        </p:txBody>
      </p:sp>
      <p:pic>
        <p:nvPicPr>
          <p:cNvPr id="7" name="Picture 3"/>
          <p:cNvPicPr>
            <a:picLocks noChangeAspect="1" noChangeArrowheads="1"/>
          </p:cNvPicPr>
          <p:nvPr/>
        </p:nvPicPr>
        <p:blipFill>
          <a:blip r:embed="rId2" cstate="print"/>
          <a:srcRect t="16250" r="4217" b="10000"/>
          <a:stretch>
            <a:fillRect/>
          </a:stretch>
        </p:blipFill>
        <p:spPr bwMode="auto">
          <a:xfrm>
            <a:off x="974038" y="1913000"/>
            <a:ext cx="9153239" cy="3962400"/>
          </a:xfrm>
          <a:prstGeom prst="rect">
            <a:avLst/>
          </a:prstGeom>
          <a:noFill/>
          <a:ln w="9525">
            <a:noFill/>
            <a:miter lim="800000"/>
            <a:headEnd/>
            <a:tailEnd/>
          </a:ln>
        </p:spPr>
      </p:pic>
    </p:spTree>
    <p:extLst>
      <p:ext uri="{BB962C8B-B14F-4D97-AF65-F5344CB8AC3E}">
        <p14:creationId xmlns:p14="http://schemas.microsoft.com/office/powerpoint/2010/main" val="2948358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dirty="0"/>
              <a:t>D</a:t>
            </a:r>
            <a:r>
              <a:rPr lang="tr-TR" dirty="0"/>
              <a:t>ata </a:t>
            </a:r>
            <a:r>
              <a:rPr lang="en-US" dirty="0"/>
              <a:t>Analytics</a:t>
            </a:r>
          </a:p>
        </p:txBody>
      </p:sp>
      <p:sp>
        <p:nvSpPr>
          <p:cNvPr id="6" name="Content Placeholder 2"/>
          <p:cNvSpPr txBox="1">
            <a:spLocks/>
          </p:cNvSpPr>
          <p:nvPr/>
        </p:nvSpPr>
        <p:spPr>
          <a:xfrm>
            <a:off x="838200" y="1690688"/>
            <a:ext cx="10896600" cy="4911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US" sz="2400" dirty="0">
              <a:solidFill>
                <a:srgbClr val="FF0000"/>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noAutofit/>
          </a:bodyPr>
          <a:lstStyle/>
          <a:p>
            <a:pPr>
              <a:lnSpc>
                <a:spcPct val="120000"/>
              </a:lnSpc>
              <a:spcBef>
                <a:spcPts val="600"/>
              </a:spcBef>
            </a:pPr>
            <a:r>
              <a:rPr lang="en-US" sz="2400" dirty="0">
                <a:latin typeface="Arial" panose="020B0604020202020204" pitchFamily="34" charset="0"/>
                <a:cs typeface="Arial" panose="020B0604020202020204" pitchFamily="34" charset="0"/>
              </a:rPr>
              <a:t>Analyzing the data in order to make informed decisions &amp; create value.</a:t>
            </a:r>
          </a:p>
          <a:p>
            <a:pPr>
              <a:lnSpc>
                <a:spcPct val="120000"/>
              </a:lnSpc>
              <a:spcBef>
                <a:spcPts val="600"/>
              </a:spcBef>
            </a:pPr>
            <a:r>
              <a:rPr lang="en-US" sz="2400" dirty="0">
                <a:latin typeface="Arial" panose="020B0604020202020204" pitchFamily="34" charset="0"/>
                <a:cs typeface="Arial" panose="020B0604020202020204" pitchFamily="34" charset="0"/>
              </a:rPr>
              <a:t>Data Analytics have three subdivisions:</a:t>
            </a:r>
          </a:p>
          <a:p>
            <a:pPr lvl="1">
              <a:lnSpc>
                <a:spcPct val="120000"/>
              </a:lnSpc>
              <a:spcBef>
                <a:spcPts val="600"/>
              </a:spcBef>
            </a:pPr>
            <a:r>
              <a:rPr lang="en-US" b="1" dirty="0">
                <a:latin typeface="Arial" panose="020B0604020202020204" pitchFamily="34" charset="0"/>
                <a:cs typeface="Arial" panose="020B0604020202020204" pitchFamily="34" charset="0"/>
              </a:rPr>
              <a:t>Descriptive Data Analytics </a:t>
            </a:r>
            <a:r>
              <a:rPr lang="en-US" dirty="0">
                <a:latin typeface="Arial" panose="020B0604020202020204" pitchFamily="34" charset="0"/>
                <a:cs typeface="Arial" panose="020B0604020202020204" pitchFamily="34" charset="0"/>
              </a:rPr>
              <a:t>– Giving Meaning to Data, i.e., </a:t>
            </a:r>
            <a:r>
              <a:rPr lang="en-US" i="1" dirty="0">
                <a:solidFill>
                  <a:srgbClr val="0070C0"/>
                </a:solidFill>
                <a:latin typeface="Arial" panose="020B0604020202020204" pitchFamily="34" charset="0"/>
                <a:cs typeface="Arial" panose="020B0604020202020204" pitchFamily="34" charset="0"/>
              </a:rPr>
              <a:t>Orient </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Mostly utilize basic and intermediate level techniques</a:t>
            </a:r>
            <a:r>
              <a:rPr lang="en-US" dirty="0">
                <a:latin typeface="Arial" panose="020B0604020202020204" pitchFamily="34" charset="0"/>
                <a:cs typeface="Arial" panose="020B0604020202020204" pitchFamily="34" charset="0"/>
              </a:rPr>
              <a:t>)</a:t>
            </a:r>
          </a:p>
          <a:p>
            <a:pPr lvl="1">
              <a:lnSpc>
                <a:spcPct val="120000"/>
              </a:lnSpc>
              <a:spcBef>
                <a:spcPts val="600"/>
              </a:spcBef>
            </a:pPr>
            <a:r>
              <a:rPr lang="en-US" b="1" dirty="0">
                <a:latin typeface="Arial" panose="020B0604020202020204" pitchFamily="34" charset="0"/>
                <a:cs typeface="Arial" panose="020B0604020202020204" pitchFamily="34" charset="0"/>
              </a:rPr>
              <a:t>Predictive Data Analytics </a:t>
            </a:r>
            <a:r>
              <a:rPr lang="en-US" dirty="0">
                <a:latin typeface="Arial" panose="020B0604020202020204" pitchFamily="34" charset="0"/>
                <a:cs typeface="Arial" panose="020B0604020202020204" pitchFamily="34" charset="0"/>
              </a:rPr>
              <a:t>- Giving Meaning to Data, i.e., </a:t>
            </a:r>
            <a:r>
              <a:rPr lang="en-US" i="1" dirty="0">
                <a:solidFill>
                  <a:srgbClr val="0070C0"/>
                </a:solidFill>
                <a:latin typeface="Arial" panose="020B0604020202020204" pitchFamily="34" charset="0"/>
                <a:cs typeface="Arial" panose="020B0604020202020204" pitchFamily="34" charset="0"/>
              </a:rPr>
              <a:t>Orient </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Mostly utilize advanced techniques</a:t>
            </a:r>
            <a:r>
              <a:rPr lang="en-US" dirty="0">
                <a:latin typeface="Arial" panose="020B0604020202020204" pitchFamily="34" charset="0"/>
                <a:cs typeface="Arial" panose="020B0604020202020204" pitchFamily="34" charset="0"/>
              </a:rPr>
              <a:t>)</a:t>
            </a:r>
          </a:p>
          <a:p>
            <a:pPr lvl="1">
              <a:lnSpc>
                <a:spcPct val="120000"/>
              </a:lnSpc>
              <a:spcBef>
                <a:spcPts val="600"/>
              </a:spcBef>
            </a:pPr>
            <a:r>
              <a:rPr lang="en-US" b="1" dirty="0">
                <a:latin typeface="Arial" panose="020B0604020202020204" pitchFamily="34" charset="0"/>
                <a:cs typeface="Arial" panose="020B0604020202020204" pitchFamily="34" charset="0"/>
              </a:rPr>
              <a:t>Prescriptive Data Analytics </a:t>
            </a:r>
            <a:r>
              <a:rPr lang="en-US" dirty="0">
                <a:latin typeface="Arial" panose="020B0604020202020204" pitchFamily="34" charset="0"/>
                <a:cs typeface="Arial" panose="020B0604020202020204" pitchFamily="34" charset="0"/>
              </a:rPr>
              <a:t>– </a:t>
            </a:r>
            <a:r>
              <a:rPr lang="en-US" i="1" dirty="0">
                <a:solidFill>
                  <a:srgbClr val="0070C0"/>
                </a:solidFill>
                <a:latin typeface="Arial" panose="020B0604020202020204" pitchFamily="34" charset="0"/>
                <a:cs typeface="Arial" panose="020B0604020202020204" pitchFamily="34" charset="0"/>
              </a:rPr>
              <a:t>Orient &amp; Decide</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Mostly utilize advanced techniques</a:t>
            </a:r>
            <a:r>
              <a:rPr lang="en-US" dirty="0">
                <a:latin typeface="Arial" panose="020B0604020202020204" pitchFamily="34" charset="0"/>
                <a:cs typeface="Arial" panose="020B0604020202020204" pitchFamily="34" charset="0"/>
              </a:rPr>
              <a:t>) (The parameters, the constraints, the objective function etc. can be obtained by descriptive &amp; predictive data analytics)</a:t>
            </a:r>
          </a:p>
          <a:p>
            <a:pPr marL="0" indent="0">
              <a:lnSpc>
                <a:spcPct val="120000"/>
              </a:lnSpc>
              <a:spcBef>
                <a:spcPts val="600"/>
              </a:spcBef>
              <a:buNone/>
            </a:pPr>
            <a:endParaRPr lang="en-US" sz="2400" dirty="0">
              <a:latin typeface="Arial" panose="020B0604020202020204" pitchFamily="34" charset="0"/>
              <a:cs typeface="Arial" panose="020B0604020202020204" pitchFamily="34" charset="0"/>
            </a:endParaRPr>
          </a:p>
          <a:p>
            <a:pPr>
              <a:lnSpc>
                <a:spcPct val="100000"/>
              </a:lnSpc>
              <a:spcBef>
                <a:spcPts val="0"/>
              </a:spcBef>
            </a:pPr>
            <a:endParaRPr lang="en-US"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6800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dirty="0"/>
              <a:t>Descriptive Analytics</a:t>
            </a:r>
          </a:p>
        </p:txBody>
      </p:sp>
      <p:sp>
        <p:nvSpPr>
          <p:cNvPr id="2" name="Content Placeholder 1"/>
          <p:cNvSpPr>
            <a:spLocks noGrp="1"/>
          </p:cNvSpPr>
          <p:nvPr>
            <p:ph idx="1"/>
          </p:nvPr>
        </p:nvSpPr>
        <p:spPr>
          <a:xfrm>
            <a:off x="838200" y="1690688"/>
            <a:ext cx="10515600" cy="4351338"/>
          </a:xfrm>
        </p:spPr>
        <p:txBody>
          <a:bodyPr>
            <a:noAutofit/>
          </a:bodyPr>
          <a:lstStyle/>
          <a:p>
            <a:pPr marL="0" indent="0">
              <a:lnSpc>
                <a:spcPct val="120000"/>
              </a:lnSpc>
              <a:spcBef>
                <a:spcPts val="600"/>
              </a:spcBef>
              <a:buNone/>
            </a:pPr>
            <a:r>
              <a:rPr lang="en-US" sz="2400" b="1" dirty="0">
                <a:latin typeface="Arial" panose="020B0604020202020204" pitchFamily="34" charset="0"/>
                <a:cs typeface="Arial" panose="020B0604020202020204" pitchFamily="34" charset="0"/>
              </a:rPr>
              <a:t> </a:t>
            </a:r>
            <a:r>
              <a:rPr lang="en-US" sz="2300" dirty="0">
                <a:solidFill>
                  <a:srgbClr val="00B0F0"/>
                </a:solidFill>
                <a:latin typeface="Arial" panose="020B0604020202020204" pitchFamily="34" charset="0"/>
                <a:cs typeface="Arial" panose="020B0604020202020204" pitchFamily="34" charset="0"/>
              </a:rPr>
              <a:t>What happened and/or is happening? Why?</a:t>
            </a:r>
            <a:r>
              <a:rPr lang="tr-TR" sz="2300" dirty="0">
                <a:solidFill>
                  <a:srgbClr val="00B0F0"/>
                </a:solidFill>
                <a:latin typeface="Arial" panose="020B0604020202020204" pitchFamily="34" charset="0"/>
                <a:cs typeface="Arial" panose="020B0604020202020204" pitchFamily="34" charset="0"/>
              </a:rPr>
              <a:t> </a:t>
            </a:r>
            <a:r>
              <a:rPr lang="en-US" sz="2300" dirty="0">
                <a:solidFill>
                  <a:srgbClr val="00B0F0"/>
                </a:solidFill>
                <a:latin typeface="Arial" panose="020B0604020202020204" pitchFamily="34" charset="0"/>
                <a:cs typeface="Arial" panose="020B0604020202020204" pitchFamily="34" charset="0"/>
              </a:rPr>
              <a:t>(Sometimes the latter question is referred to as </a:t>
            </a:r>
            <a:r>
              <a:rPr lang="en-US" sz="2300" b="1" i="1" dirty="0">
                <a:solidFill>
                  <a:srgbClr val="00B0F0"/>
                </a:solidFill>
                <a:latin typeface="Arial" panose="020B0604020202020204" pitchFamily="34" charset="0"/>
                <a:cs typeface="Arial" panose="020B0604020202020204" pitchFamily="34" charset="0"/>
              </a:rPr>
              <a:t>Diagnostic Analytics</a:t>
            </a:r>
            <a:r>
              <a:rPr lang="en-US" sz="2300" dirty="0">
                <a:solidFill>
                  <a:srgbClr val="00B0F0"/>
                </a:solidFill>
                <a:latin typeface="Arial" panose="020B0604020202020204" pitchFamily="34" charset="0"/>
                <a:cs typeface="Arial" panose="020B0604020202020204" pitchFamily="34" charset="0"/>
              </a:rPr>
              <a:t>)</a:t>
            </a:r>
          </a:p>
          <a:p>
            <a:pPr>
              <a:lnSpc>
                <a:spcPct val="120000"/>
              </a:lnSpc>
              <a:spcBef>
                <a:spcPts val="600"/>
              </a:spcBef>
            </a:pPr>
            <a:r>
              <a:rPr lang="en-US" sz="2300" dirty="0">
                <a:latin typeface="Arial" panose="020B0604020202020204" pitchFamily="34" charset="0"/>
                <a:cs typeface="Arial" panose="020B0604020202020204" pitchFamily="34" charset="0"/>
              </a:rPr>
              <a:t>Data acquisition technologies (RFID, barcode, QR code, GPS etc.) provides the data used for the analysis.</a:t>
            </a:r>
          </a:p>
          <a:p>
            <a:pPr>
              <a:lnSpc>
                <a:spcPct val="120000"/>
              </a:lnSpc>
              <a:spcBef>
                <a:spcPts val="600"/>
              </a:spcBef>
            </a:pPr>
            <a:r>
              <a:rPr lang="en-US" sz="2300" dirty="0">
                <a:latin typeface="Arial" panose="020B0604020202020204" pitchFamily="34" charset="0"/>
                <a:cs typeface="Arial" panose="020B0604020202020204" pitchFamily="34" charset="0"/>
              </a:rPr>
              <a:t>Real Time Data including </a:t>
            </a:r>
            <a:r>
              <a:rPr lang="en-US" sz="2300" i="1" dirty="0">
                <a:latin typeface="Arial" panose="020B0604020202020204" pitchFamily="34" charset="0"/>
                <a:cs typeface="Arial" panose="020B0604020202020204" pitchFamily="34" charset="0"/>
              </a:rPr>
              <a:t>location, quantity, time, quality and other performance metrics</a:t>
            </a:r>
            <a:r>
              <a:rPr lang="en-US" sz="2300" dirty="0">
                <a:latin typeface="Arial" panose="020B0604020202020204" pitchFamily="34" charset="0"/>
                <a:cs typeface="Arial" panose="020B0604020202020204" pitchFamily="34" charset="0"/>
              </a:rPr>
              <a:t> is used for Descriptive Analytics. </a:t>
            </a:r>
          </a:p>
          <a:p>
            <a:pPr>
              <a:lnSpc>
                <a:spcPct val="120000"/>
              </a:lnSpc>
              <a:spcBef>
                <a:spcPts val="600"/>
              </a:spcBef>
            </a:pPr>
            <a:r>
              <a:rPr lang="en-US" sz="2300" dirty="0">
                <a:solidFill>
                  <a:srgbClr val="002060"/>
                </a:solidFill>
                <a:latin typeface="Arial" panose="020B0604020202020204" pitchFamily="34" charset="0"/>
                <a:cs typeface="Arial" panose="020B0604020202020204" pitchFamily="34" charset="0"/>
              </a:rPr>
              <a:t>Visualization, descriptive statistics, OLAP, reporting tools, clustering, </a:t>
            </a:r>
            <a:r>
              <a:rPr lang="en-US" sz="2300" dirty="0">
                <a:latin typeface="Arial" panose="020B0604020202020204" pitchFamily="34" charset="0"/>
                <a:cs typeface="Arial" panose="020B0604020202020204" pitchFamily="34" charset="0"/>
              </a:rPr>
              <a:t>etc. used for the analysis. </a:t>
            </a:r>
          </a:p>
          <a:p>
            <a:pPr>
              <a:lnSpc>
                <a:spcPct val="120000"/>
              </a:lnSpc>
              <a:spcBef>
                <a:spcPts val="600"/>
              </a:spcBef>
            </a:pPr>
            <a:r>
              <a:rPr lang="en-US" sz="2300" dirty="0">
                <a:latin typeface="Arial" panose="020B0604020202020204" pitchFamily="34" charset="0"/>
                <a:cs typeface="Arial" panose="020B0604020202020204" pitchFamily="34" charset="0"/>
              </a:rPr>
              <a:t>e.g., Tardiness/Lateness statistics of the jobs, average lead times of suppliers, total inventory/stock out ratios, sales/revenue change in previous years, etc.</a:t>
            </a:r>
            <a:endParaRPr lang="tr-TR" sz="2300" dirty="0">
              <a:latin typeface="Arial" panose="020B0604020202020204" pitchFamily="34" charset="0"/>
              <a:cs typeface="Arial" panose="020B0604020202020204" pitchFamily="34" charset="0"/>
            </a:endParaRPr>
          </a:p>
          <a:p>
            <a:pPr>
              <a:lnSpc>
                <a:spcPct val="120000"/>
              </a:lnSpc>
              <a:spcBef>
                <a:spcPts val="600"/>
              </a:spcBef>
            </a:pPr>
            <a:r>
              <a:rPr lang="en-US" sz="2300" b="1" dirty="0">
                <a:latin typeface="Arial" panose="020B0604020202020204" pitchFamily="34" charset="0"/>
                <a:cs typeface="Arial" panose="020B0604020202020204" pitchFamily="34" charset="0"/>
              </a:rPr>
              <a:t>Limited to analysis of the Sample (i.e., Historical Data)</a:t>
            </a:r>
            <a:r>
              <a:rPr lang="en-US" sz="2300" dirty="0">
                <a:latin typeface="Arial" panose="020B0604020202020204" pitchFamily="34" charset="0"/>
                <a:cs typeface="Arial" panose="020B0604020202020204" pitchFamily="34" charset="0"/>
              </a:rPr>
              <a:t> </a:t>
            </a:r>
          </a:p>
          <a:p>
            <a:pPr marL="0" indent="0">
              <a:lnSpc>
                <a:spcPct val="120000"/>
              </a:lnSpc>
              <a:spcBef>
                <a:spcPts val="600"/>
              </a:spcBef>
              <a:buNone/>
            </a:pPr>
            <a:endParaRPr lang="en-US" sz="2400" dirty="0">
              <a:latin typeface="Arial" panose="020B0604020202020204" pitchFamily="34" charset="0"/>
              <a:cs typeface="Arial" panose="020B0604020202020204" pitchFamily="34" charset="0"/>
            </a:endParaRPr>
          </a:p>
          <a:p>
            <a:pPr>
              <a:lnSpc>
                <a:spcPct val="100000"/>
              </a:lnSpc>
              <a:spcBef>
                <a:spcPts val="0"/>
              </a:spcBef>
            </a:pPr>
            <a:endParaRPr lang="en-US"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1070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dirty="0"/>
              <a:t>Predictive Analytics</a:t>
            </a:r>
          </a:p>
        </p:txBody>
      </p:sp>
      <p:sp>
        <p:nvSpPr>
          <p:cNvPr id="6" name="Content Placeholder 2"/>
          <p:cNvSpPr txBox="1">
            <a:spLocks/>
          </p:cNvSpPr>
          <p:nvPr/>
        </p:nvSpPr>
        <p:spPr>
          <a:xfrm>
            <a:off x="838200" y="1690688"/>
            <a:ext cx="10896600" cy="4911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US" sz="2400" dirty="0">
              <a:solidFill>
                <a:srgbClr val="FF0000"/>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noAutofit/>
          </a:bodyPr>
          <a:lstStyle/>
          <a:p>
            <a:pPr marL="0" indent="0">
              <a:lnSpc>
                <a:spcPct val="120000"/>
              </a:lnSpc>
              <a:spcBef>
                <a:spcPts val="600"/>
              </a:spcBef>
              <a:buNone/>
            </a:pPr>
            <a:r>
              <a:rPr lang="en-US" sz="2200" dirty="0">
                <a:solidFill>
                  <a:srgbClr val="00B0F0"/>
                </a:solidFill>
                <a:latin typeface="Arial" panose="020B0604020202020204" pitchFamily="34" charset="0"/>
                <a:cs typeface="Arial" panose="020B0604020202020204" pitchFamily="34" charset="0"/>
              </a:rPr>
              <a:t>What will happen most likely?</a:t>
            </a:r>
          </a:p>
          <a:p>
            <a:pPr>
              <a:lnSpc>
                <a:spcPct val="120000"/>
              </a:lnSpc>
              <a:spcBef>
                <a:spcPts val="600"/>
              </a:spcBef>
            </a:pPr>
            <a:r>
              <a:rPr lang="en-US" sz="2200" dirty="0">
                <a:latin typeface="Arial" panose="020B0604020202020204" pitchFamily="34" charset="0"/>
                <a:cs typeface="Arial" panose="020B0604020202020204" pitchFamily="34" charset="0"/>
              </a:rPr>
              <a:t>Statistics, time series analysis, data mining &amp; machine learning, simulations, etc.</a:t>
            </a:r>
          </a:p>
          <a:p>
            <a:pPr lvl="1">
              <a:lnSpc>
                <a:spcPct val="120000"/>
              </a:lnSpc>
              <a:spcBef>
                <a:spcPts val="600"/>
              </a:spcBef>
            </a:pPr>
            <a:r>
              <a:rPr lang="en-US" sz="2200" dirty="0">
                <a:latin typeface="Arial" panose="020B0604020202020204" pitchFamily="34" charset="0"/>
                <a:cs typeface="Arial" panose="020B0604020202020204" pitchFamily="34" charset="0"/>
              </a:rPr>
              <a:t>Forecasting demand/sales</a:t>
            </a:r>
          </a:p>
          <a:p>
            <a:pPr lvl="1">
              <a:lnSpc>
                <a:spcPct val="120000"/>
              </a:lnSpc>
              <a:spcBef>
                <a:spcPts val="600"/>
              </a:spcBef>
            </a:pPr>
            <a:r>
              <a:rPr lang="en-US" sz="2200" dirty="0">
                <a:latin typeface="Arial" panose="020B0604020202020204" pitchFamily="34" charset="0"/>
                <a:cs typeface="Arial" panose="020B0604020202020204" pitchFamily="34" charset="0"/>
              </a:rPr>
              <a:t>Change in customer behavior (e.g., churn analysis)</a:t>
            </a:r>
          </a:p>
          <a:p>
            <a:pPr lvl="1">
              <a:lnSpc>
                <a:spcPct val="120000"/>
              </a:lnSpc>
              <a:spcBef>
                <a:spcPts val="600"/>
              </a:spcBef>
            </a:pPr>
            <a:r>
              <a:rPr lang="en-US" sz="2200" dirty="0">
                <a:latin typeface="Arial" panose="020B0604020202020204" pitchFamily="34" charset="0"/>
                <a:cs typeface="Arial" panose="020B0604020202020204" pitchFamily="34" charset="0"/>
              </a:rPr>
              <a:t>Fill in the missing data that you don’t have for further analysis</a:t>
            </a:r>
          </a:p>
          <a:p>
            <a:pPr lvl="1">
              <a:lnSpc>
                <a:spcPct val="120000"/>
              </a:lnSpc>
              <a:spcBef>
                <a:spcPts val="600"/>
              </a:spcBef>
            </a:pPr>
            <a:r>
              <a:rPr lang="en-US" sz="2200" dirty="0">
                <a:latin typeface="Arial" panose="020B0604020202020204" pitchFamily="34" charset="0"/>
                <a:cs typeface="Arial" panose="020B0604020202020204" pitchFamily="34" charset="0"/>
              </a:rPr>
              <a:t>Recommendation systems</a:t>
            </a:r>
          </a:p>
          <a:p>
            <a:pPr lvl="1">
              <a:lnSpc>
                <a:spcPct val="120000"/>
              </a:lnSpc>
              <a:spcBef>
                <a:spcPts val="600"/>
              </a:spcBef>
            </a:pPr>
            <a:r>
              <a:rPr lang="en-US" sz="2200" dirty="0">
                <a:latin typeface="Arial" panose="020B0604020202020204" pitchFamily="34" charset="0"/>
                <a:cs typeface="Arial" panose="020B0604020202020204" pitchFamily="34" charset="0"/>
              </a:rPr>
              <a:t>Predictive maintenance</a:t>
            </a:r>
          </a:p>
          <a:p>
            <a:pPr lvl="1">
              <a:lnSpc>
                <a:spcPct val="120000"/>
              </a:lnSpc>
              <a:spcBef>
                <a:spcPts val="600"/>
              </a:spcBef>
            </a:pPr>
            <a:r>
              <a:rPr lang="en-US" sz="2200" dirty="0">
                <a:latin typeface="Arial" panose="020B0604020202020204" pitchFamily="34" charset="0"/>
                <a:cs typeface="Arial" panose="020B0604020202020204" pitchFamily="34" charset="0"/>
              </a:rPr>
              <a:t>…,etc.</a:t>
            </a:r>
          </a:p>
          <a:p>
            <a:pPr>
              <a:lnSpc>
                <a:spcPct val="120000"/>
              </a:lnSpc>
              <a:spcBef>
                <a:spcPts val="600"/>
              </a:spcBef>
            </a:pPr>
            <a:r>
              <a:rPr lang="en-US" sz="2200" b="1" dirty="0">
                <a:latin typeface="Arial" panose="020B0604020202020204" pitchFamily="34" charset="0"/>
                <a:cs typeface="Arial" panose="020B0604020202020204" pitchFamily="34" charset="0"/>
              </a:rPr>
              <a:t>Use the Sample/Historical Data for inferring the Population (i.e., from sample statistics to population parameters)</a:t>
            </a:r>
            <a:endParaRPr lang="en-US" sz="2200" dirty="0">
              <a:latin typeface="Arial" panose="020B0604020202020204" pitchFamily="34" charset="0"/>
              <a:cs typeface="Arial" panose="020B0604020202020204" pitchFamily="34" charset="0"/>
            </a:endParaRPr>
          </a:p>
          <a:p>
            <a:pPr>
              <a:lnSpc>
                <a:spcPct val="120000"/>
              </a:lnSpc>
              <a:spcBef>
                <a:spcPts val="600"/>
              </a:spcBef>
            </a:pP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5388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dirty="0"/>
              <a:t>Prescriptive</a:t>
            </a:r>
            <a:r>
              <a:rPr lang="tr-TR" dirty="0"/>
              <a:t> </a:t>
            </a:r>
            <a:r>
              <a:rPr lang="en-US" dirty="0"/>
              <a:t>Analytics</a:t>
            </a:r>
          </a:p>
        </p:txBody>
      </p:sp>
      <p:sp>
        <p:nvSpPr>
          <p:cNvPr id="6" name="Content Placeholder 2"/>
          <p:cNvSpPr txBox="1">
            <a:spLocks/>
          </p:cNvSpPr>
          <p:nvPr/>
        </p:nvSpPr>
        <p:spPr>
          <a:xfrm>
            <a:off x="838200" y="1690688"/>
            <a:ext cx="10896600" cy="4911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US" sz="2400" dirty="0">
              <a:solidFill>
                <a:srgbClr val="FF0000"/>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p:txBody>
          <a:bodyPr>
            <a:normAutofit/>
          </a:bodyPr>
          <a:lstStyle/>
          <a:p>
            <a:pPr marL="0" indent="0">
              <a:lnSpc>
                <a:spcPct val="120000"/>
              </a:lnSpc>
              <a:spcBef>
                <a:spcPts val="600"/>
              </a:spcBef>
              <a:buNone/>
            </a:pPr>
            <a:r>
              <a:rPr lang="en-US" sz="2400" dirty="0">
                <a:solidFill>
                  <a:srgbClr val="00B0F0"/>
                </a:solidFill>
                <a:latin typeface="Arial" panose="020B0604020202020204" pitchFamily="34" charset="0"/>
                <a:cs typeface="Arial" panose="020B0604020202020204" pitchFamily="34" charset="0"/>
              </a:rPr>
              <a:t>What should be happening? How to make sure that it happens?</a:t>
            </a:r>
          </a:p>
          <a:p>
            <a:pPr>
              <a:lnSpc>
                <a:spcPct val="120000"/>
              </a:lnSpc>
              <a:spcBef>
                <a:spcPts val="600"/>
              </a:spcBef>
            </a:pPr>
            <a:r>
              <a:rPr lang="en-US" sz="2400" dirty="0">
                <a:latin typeface="Arial" panose="020B0604020202020204" pitchFamily="34" charset="0"/>
                <a:cs typeface="Arial" panose="020B0604020202020204" pitchFamily="34" charset="0"/>
              </a:rPr>
              <a:t>Optimization (mathematical programming, heuristics/metaheuristics, etc.), simulations, multi criteria decision making, etc.</a:t>
            </a:r>
          </a:p>
          <a:p>
            <a:pPr>
              <a:lnSpc>
                <a:spcPct val="120000"/>
              </a:lnSpc>
              <a:spcBef>
                <a:spcPts val="600"/>
              </a:spcBef>
            </a:pPr>
            <a:r>
              <a:rPr lang="en-US" sz="2400" dirty="0">
                <a:latin typeface="Arial" panose="020B0604020202020204" pitchFamily="34" charset="0"/>
                <a:cs typeface="Arial" panose="020B0604020202020204" pitchFamily="34" charset="0"/>
              </a:rPr>
              <a:t>e.g., Optimize scheduling, production and inventory in supply chain, pricing, resource allocation, vehicle routing and planning, supplier selection, transportation mode selection, facility location, etc., </a:t>
            </a:r>
          </a:p>
          <a:p>
            <a:pPr>
              <a:lnSpc>
                <a:spcPct val="120000"/>
              </a:lnSpc>
              <a:spcBef>
                <a:spcPts val="600"/>
              </a:spcBef>
            </a:pPr>
            <a:r>
              <a:rPr lang="en-US" sz="2400" dirty="0">
                <a:latin typeface="Arial" panose="020B0604020202020204" pitchFamily="34" charset="0"/>
                <a:cs typeface="Arial" panose="020B0604020202020204" pitchFamily="34" charset="0"/>
              </a:rPr>
              <a:t>In a nutshell Prescriptive Analytics is </a:t>
            </a:r>
            <a:r>
              <a:rPr lang="en-US" sz="2400" b="1" dirty="0">
                <a:latin typeface="Arial" panose="020B0604020202020204" pitchFamily="34" charset="0"/>
                <a:cs typeface="Arial" panose="020B0604020202020204" pitchFamily="34" charset="0"/>
              </a:rPr>
              <a:t>data driven decision making</a:t>
            </a:r>
            <a:r>
              <a:rPr lang="en-US" sz="2400" dirty="0">
                <a:latin typeface="Arial" panose="020B0604020202020204" pitchFamily="34" charset="0"/>
                <a:cs typeface="Arial" panose="020B0604020202020204" pitchFamily="34" charset="0"/>
              </a:rPr>
              <a:t>, i.e., heart of what we call Artificial Intelligence.</a:t>
            </a:r>
          </a:p>
        </p:txBody>
      </p:sp>
    </p:spTree>
    <p:extLst>
      <p:ext uri="{BB962C8B-B14F-4D97-AF65-F5344CB8AC3E}">
        <p14:creationId xmlns:p14="http://schemas.microsoft.com/office/powerpoint/2010/main" val="148055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normAutofit/>
          </a:bodyPr>
          <a:lstStyle/>
          <a:p>
            <a:r>
              <a:rPr lang="en-US" b="1" dirty="0"/>
              <a:t>Today…</a:t>
            </a:r>
          </a:p>
        </p:txBody>
      </p:sp>
      <p:sp>
        <p:nvSpPr>
          <p:cNvPr id="217091" name="Rectangle 3"/>
          <p:cNvSpPr>
            <a:spLocks noGrp="1" noChangeArrowheads="1"/>
          </p:cNvSpPr>
          <p:nvPr>
            <p:ph type="body" sz="half" idx="1"/>
          </p:nvPr>
        </p:nvSpPr>
        <p:spPr>
          <a:xfrm>
            <a:off x="609599" y="1603613"/>
            <a:ext cx="7360693" cy="4759325"/>
          </a:xfrm>
        </p:spPr>
        <p:txBody>
          <a:bodyPr>
            <a:normAutofit/>
          </a:bodyPr>
          <a:lstStyle/>
          <a:p>
            <a:pPr>
              <a:lnSpc>
                <a:spcPct val="120000"/>
              </a:lnSpc>
              <a:spcBef>
                <a:spcPts val="600"/>
              </a:spcBef>
            </a:pPr>
            <a:endParaRPr lang="en-US" sz="2400" dirty="0">
              <a:latin typeface="Arial" panose="020B0604020202020204" pitchFamily="34" charset="0"/>
              <a:cs typeface="Arial" panose="020B0604020202020204" pitchFamily="34" charset="0"/>
            </a:endParaRPr>
          </a:p>
          <a:p>
            <a:pPr>
              <a:lnSpc>
                <a:spcPct val="120000"/>
              </a:lnSpc>
              <a:spcBef>
                <a:spcPts val="600"/>
              </a:spcBef>
            </a:pPr>
            <a:r>
              <a:rPr lang="en-US" sz="2400" dirty="0">
                <a:latin typeface="Arial" panose="020B0604020202020204" pitchFamily="34" charset="0"/>
                <a:cs typeface="Arial" panose="020B0604020202020204" pitchFamily="34" charset="0"/>
              </a:rPr>
              <a:t>Go through the Syllabus</a:t>
            </a:r>
          </a:p>
          <a:p>
            <a:pPr>
              <a:lnSpc>
                <a:spcPct val="120000"/>
              </a:lnSpc>
              <a:spcBef>
                <a:spcPts val="600"/>
              </a:spcBef>
            </a:pPr>
            <a:r>
              <a:rPr lang="en-US" sz="2400" dirty="0">
                <a:latin typeface="Arial" panose="020B0604020202020204" pitchFamily="34" charset="0"/>
                <a:cs typeface="Arial" panose="020B0604020202020204" pitchFamily="34" charset="0"/>
              </a:rPr>
              <a:t>Basic terminology and an overview of data mining as it relates to operations research</a:t>
            </a:r>
          </a:p>
          <a:p>
            <a:pPr>
              <a:lnSpc>
                <a:spcPct val="120000"/>
              </a:lnSpc>
              <a:spcBef>
                <a:spcPts val="600"/>
              </a:spcBef>
            </a:pPr>
            <a:r>
              <a:rPr lang="en-US" sz="2400" dirty="0">
                <a:latin typeface="Arial" panose="020B0604020202020204" pitchFamily="34" charset="0"/>
                <a:cs typeface="Arial" panose="020B0604020202020204" pitchFamily="34" charset="0"/>
              </a:rPr>
              <a:t>Why one should give more emphasis to data analytics?</a:t>
            </a:r>
          </a:p>
        </p:txBody>
      </p:sp>
      <p:pic>
        <p:nvPicPr>
          <p:cNvPr id="217092" name="Picture 4" descr="Image2"/>
          <p:cNvPicPr>
            <a:picLocks noGrp="1" noChangeAspect="1" noChangeArrowheads="1"/>
          </p:cNvPicPr>
          <p:nvPr>
            <p:ph sz="half" idx="2"/>
          </p:nvPr>
        </p:nvPicPr>
        <p:blipFill>
          <a:blip r:embed="rId2" cstate="print"/>
          <a:srcRect/>
          <a:stretch>
            <a:fillRect/>
          </a:stretch>
        </p:blipFill>
        <p:spPr>
          <a:xfrm>
            <a:off x="8317176" y="1876426"/>
            <a:ext cx="1847850" cy="3990975"/>
          </a:xfrm>
          <a:noFill/>
          <a:ln/>
        </p:spPr>
      </p:pic>
      <p:sp>
        <p:nvSpPr>
          <p:cNvPr id="217094" name="AutoShape 6"/>
          <p:cNvSpPr>
            <a:spLocks noChangeArrowheads="1"/>
          </p:cNvSpPr>
          <p:nvPr/>
        </p:nvSpPr>
        <p:spPr bwMode="auto">
          <a:xfrm>
            <a:off x="9241101" y="655639"/>
            <a:ext cx="1828800" cy="1524000"/>
          </a:xfrm>
          <a:prstGeom prst="cloudCallout">
            <a:avLst>
              <a:gd name="adj1" fmla="val -37953"/>
              <a:gd name="adj2" fmla="val 57826"/>
            </a:avLst>
          </a:prstGeom>
          <a:solidFill>
            <a:schemeClr val="accent1"/>
          </a:solidFill>
          <a:ln w="9525">
            <a:solidFill>
              <a:schemeClr val="tx1"/>
            </a:solidFill>
            <a:round/>
            <a:headEnd/>
            <a:tailEnd/>
          </a:ln>
          <a:effectLst/>
        </p:spPr>
        <p:txBody>
          <a:bodyPr/>
          <a:lstStyle/>
          <a:p>
            <a:pPr algn="ctr"/>
            <a:r>
              <a:rPr lang="en-US" dirty="0">
                <a:latin typeface="Arial" panose="020B0604020202020204" pitchFamily="34" charset="0"/>
                <a:cs typeface="Arial" panose="020B0604020202020204" pitchFamily="34" charset="0"/>
              </a:rPr>
              <a:t>Should</a:t>
            </a:r>
          </a:p>
          <a:p>
            <a:pPr algn="ctr"/>
            <a:r>
              <a:rPr lang="en-US" dirty="0">
                <a:latin typeface="Arial" panose="020B0604020202020204" pitchFamily="34" charset="0"/>
                <a:cs typeface="Arial" panose="020B0604020202020204" pitchFamily="34" charset="0"/>
              </a:rPr>
              <a:t>I be here?</a:t>
            </a:r>
          </a:p>
        </p:txBody>
      </p:sp>
    </p:spTree>
    <p:extLst>
      <p:ext uri="{BB962C8B-B14F-4D97-AF65-F5344CB8AC3E}">
        <p14:creationId xmlns:p14="http://schemas.microsoft.com/office/powerpoint/2010/main" val="337571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365125"/>
            <a:ext cx="10515600" cy="420669"/>
          </a:xfrm>
        </p:spPr>
        <p:txBody>
          <a:bodyPr vert="horz" lIns="91440" tIns="45720" rIns="91440" bIns="45720" rtlCol="0" anchor="ctr">
            <a:normAutofit fontScale="90000"/>
          </a:bodyPr>
          <a:lstStyle/>
          <a:p>
            <a:r>
              <a:rPr lang="en-US"/>
              <a:t>Modeling Decisions</a:t>
            </a:r>
            <a:endParaRPr lang="en-US" dirty="0"/>
          </a:p>
        </p:txBody>
      </p:sp>
      <p:pic>
        <p:nvPicPr>
          <p:cNvPr id="4" name="Picture 2"/>
          <p:cNvPicPr>
            <a:picLocks noChangeAspect="1" noChangeArrowheads="1"/>
          </p:cNvPicPr>
          <p:nvPr/>
        </p:nvPicPr>
        <p:blipFill>
          <a:blip r:embed="rId2" cstate="print"/>
          <a:srcRect r="15821"/>
          <a:stretch>
            <a:fillRect/>
          </a:stretch>
        </p:blipFill>
        <p:spPr bwMode="auto">
          <a:xfrm>
            <a:off x="3052777" y="2700332"/>
            <a:ext cx="2609499" cy="1699262"/>
          </a:xfrm>
          <a:prstGeom prst="rect">
            <a:avLst/>
          </a:prstGeom>
          <a:noFill/>
          <a:ln w="9525">
            <a:noFill/>
            <a:miter lim="800000"/>
            <a:headEnd/>
            <a:tailEnd/>
          </a:ln>
          <a:effectLst/>
        </p:spPr>
      </p:pic>
      <p:sp>
        <p:nvSpPr>
          <p:cNvPr id="5" name="Cloud Callout 4"/>
          <p:cNvSpPr/>
          <p:nvPr/>
        </p:nvSpPr>
        <p:spPr>
          <a:xfrm>
            <a:off x="3695719" y="1843076"/>
            <a:ext cx="2162157" cy="642942"/>
          </a:xfrm>
          <a:prstGeom prst="cloud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Objective</a:t>
            </a:r>
          </a:p>
        </p:txBody>
      </p:sp>
      <p:sp>
        <p:nvSpPr>
          <p:cNvPr id="7" name="Curved Right Arrow 6"/>
          <p:cNvSpPr/>
          <p:nvPr/>
        </p:nvSpPr>
        <p:spPr>
          <a:xfrm>
            <a:off x="3124215" y="3629026"/>
            <a:ext cx="521899" cy="17859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loud Callout 7"/>
          <p:cNvSpPr/>
          <p:nvPr/>
        </p:nvSpPr>
        <p:spPr>
          <a:xfrm>
            <a:off x="3624281" y="4914910"/>
            <a:ext cx="2498735" cy="642942"/>
          </a:xfrm>
          <a:prstGeom prst="cloudCallou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Alternatives</a:t>
            </a:r>
          </a:p>
        </p:txBody>
      </p:sp>
      <p:pic>
        <p:nvPicPr>
          <p:cNvPr id="9" name="Picture 4"/>
          <p:cNvPicPr>
            <a:picLocks noChangeAspect="1" noChangeArrowheads="1"/>
          </p:cNvPicPr>
          <p:nvPr/>
        </p:nvPicPr>
        <p:blipFill>
          <a:blip r:embed="rId3" cstate="print"/>
          <a:srcRect l="-10124" t="-8749" r="-15186" b="-12248"/>
          <a:stretch>
            <a:fillRect/>
          </a:stretch>
        </p:blipFill>
        <p:spPr bwMode="auto">
          <a:xfrm>
            <a:off x="1909206" y="1701985"/>
            <a:ext cx="4858306" cy="4334215"/>
          </a:xfrm>
          <a:prstGeom prst="rect">
            <a:avLst/>
          </a:prstGeom>
          <a:solidFill>
            <a:schemeClr val="bg1"/>
          </a:solidFill>
          <a:ln w="9525">
            <a:noFill/>
            <a:miter lim="800000"/>
            <a:headEnd/>
            <a:tailEnd/>
          </a:ln>
          <a:effectLst/>
        </p:spPr>
      </p:pic>
      <p:pic>
        <p:nvPicPr>
          <p:cNvPr id="10" name="Picture 5"/>
          <p:cNvPicPr>
            <a:picLocks noChangeAspect="1" noChangeArrowheads="1"/>
          </p:cNvPicPr>
          <p:nvPr/>
        </p:nvPicPr>
        <p:blipFill>
          <a:blip r:embed="rId4" cstate="print"/>
          <a:srcRect/>
          <a:stretch>
            <a:fillRect/>
          </a:stretch>
        </p:blipFill>
        <p:spPr bwMode="auto">
          <a:xfrm>
            <a:off x="1550980" y="1485417"/>
            <a:ext cx="6451633" cy="5219700"/>
          </a:xfrm>
          <a:prstGeom prst="rect">
            <a:avLst/>
          </a:prstGeom>
          <a:noFill/>
          <a:ln w="9525">
            <a:noFill/>
            <a:miter lim="800000"/>
            <a:headEnd/>
            <a:tailEnd/>
          </a:ln>
          <a:effectLst/>
        </p:spPr>
      </p:pic>
      <p:pic>
        <p:nvPicPr>
          <p:cNvPr id="11" name="Picture 7"/>
          <p:cNvPicPr>
            <a:picLocks noChangeAspect="1" noChangeArrowheads="1"/>
          </p:cNvPicPr>
          <p:nvPr/>
        </p:nvPicPr>
        <p:blipFill>
          <a:blip r:embed="rId5" cstate="print"/>
          <a:srcRect l="-13033" t="-22047" r="-30410" b="-11024"/>
          <a:stretch>
            <a:fillRect/>
          </a:stretch>
        </p:blipFill>
        <p:spPr bwMode="auto">
          <a:xfrm>
            <a:off x="622589" y="1330757"/>
            <a:ext cx="7380023" cy="5519489"/>
          </a:xfrm>
          <a:prstGeom prst="rect">
            <a:avLst/>
          </a:prstGeom>
          <a:solidFill>
            <a:schemeClr val="bg1"/>
          </a:solidFill>
          <a:ln w="9525">
            <a:noFill/>
            <a:miter lim="800000"/>
            <a:headEnd/>
            <a:tailEnd/>
          </a:ln>
          <a:effectLst/>
        </p:spPr>
      </p:pic>
      <p:pic>
        <p:nvPicPr>
          <p:cNvPr id="12" name="Picture 6"/>
          <p:cNvPicPr>
            <a:picLocks noChangeAspect="1" noChangeArrowheads="1"/>
          </p:cNvPicPr>
          <p:nvPr/>
        </p:nvPicPr>
        <p:blipFill>
          <a:blip r:embed="rId6" cstate="print"/>
          <a:srcRect/>
          <a:stretch>
            <a:fillRect/>
          </a:stretch>
        </p:blipFill>
        <p:spPr bwMode="auto">
          <a:xfrm>
            <a:off x="704226" y="1255030"/>
            <a:ext cx="7306600" cy="5450087"/>
          </a:xfrm>
          <a:prstGeom prst="rect">
            <a:avLst/>
          </a:prstGeom>
          <a:noFill/>
          <a:ln w="9525">
            <a:noFill/>
            <a:miter lim="800000"/>
            <a:headEnd/>
            <a:tailEnd/>
          </a:ln>
          <a:effectLst/>
        </p:spPr>
      </p:pic>
    </p:spTree>
    <p:extLst>
      <p:ext uri="{BB962C8B-B14F-4D97-AF65-F5344CB8AC3E}">
        <p14:creationId xmlns:p14="http://schemas.microsoft.com/office/powerpoint/2010/main" val="10637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a:xfrm>
            <a:off x="838200" y="1825625"/>
            <a:ext cx="10515600" cy="4351338"/>
          </a:xfrm>
          <a:noFill/>
        </p:spPr>
        <p:txBody>
          <a:bodyPr vert="horz" lIns="92075" tIns="46038" rIns="92075" bIns="46038" rtlCol="0">
            <a:noAutofit/>
          </a:bodyPr>
          <a:lstStyle/>
          <a:p>
            <a:pPr>
              <a:lnSpc>
                <a:spcPct val="90000"/>
              </a:lnSpc>
            </a:pPr>
            <a:endParaRPr lang="en-US" sz="2300" dirty="0">
              <a:latin typeface="Arial" panose="020B0604020202020204" pitchFamily="34" charset="0"/>
              <a:cs typeface="Arial" panose="020B0604020202020204" pitchFamily="34" charset="0"/>
            </a:endParaRPr>
          </a:p>
          <a:p>
            <a:pPr lvl="1"/>
            <a:endParaRPr lang="en-GB" dirty="0"/>
          </a:p>
        </p:txBody>
      </p:sp>
      <p:sp>
        <p:nvSpPr>
          <p:cNvPr id="2" name="TextBox 1"/>
          <p:cNvSpPr txBox="1"/>
          <p:nvPr/>
        </p:nvSpPr>
        <p:spPr>
          <a:xfrm>
            <a:off x="7549284" y="1785647"/>
            <a:ext cx="4358698" cy="4154984"/>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EUREKA: </a:t>
            </a:r>
            <a:r>
              <a:rPr lang="en-US" sz="2400" dirty="0">
                <a:latin typeface="Arial" panose="020B0604020202020204" pitchFamily="34" charset="0"/>
                <a:cs typeface="Arial" panose="020B0604020202020204" pitchFamily="34" charset="0"/>
              </a:rPr>
              <a:t>I found!</a:t>
            </a:r>
          </a:p>
          <a:p>
            <a:endParaRPr lang="en-US" sz="2400" dirty="0">
              <a:latin typeface="Arial" panose="020B0604020202020204" pitchFamily="34" charset="0"/>
              <a:cs typeface="Arial" panose="020B0604020202020204" pitchFamily="34" charset="0"/>
            </a:endParaRPr>
          </a:p>
          <a:p>
            <a:r>
              <a:rPr lang="en-US" sz="2400" b="1" i="1" dirty="0">
                <a:latin typeface="Arial" panose="020B0604020202020204" pitchFamily="34" charset="0"/>
                <a:cs typeface="Arial" panose="020B0604020202020204" pitchFamily="34" charset="0"/>
              </a:rPr>
              <a:t>Heuristic</a:t>
            </a:r>
            <a:r>
              <a:rPr lang="en-US" sz="2400" dirty="0">
                <a:latin typeface="Arial" panose="020B0604020202020204" pitchFamily="34" charset="0"/>
                <a:cs typeface="Arial" panose="020B0604020202020204" pitchFamily="34" charset="0"/>
              </a:rPr>
              <a:t> finds good feasible solution(s) but not necessarily optimal for a particular problem.</a:t>
            </a:r>
          </a:p>
          <a:p>
            <a:endParaRPr lang="en-US" sz="2400" dirty="0">
              <a:latin typeface="Arial" panose="020B0604020202020204" pitchFamily="34" charset="0"/>
              <a:cs typeface="Arial" panose="020B0604020202020204" pitchFamily="34" charset="0"/>
            </a:endParaRPr>
          </a:p>
          <a:p>
            <a:r>
              <a:rPr lang="en-US" sz="2400" b="1" i="1" dirty="0">
                <a:latin typeface="Arial" panose="020B0604020202020204" pitchFamily="34" charset="0"/>
                <a:cs typeface="Arial" panose="020B0604020202020204" pitchFamily="34" charset="0"/>
              </a:rPr>
              <a:t>Metaheuristics </a:t>
            </a:r>
            <a:r>
              <a:rPr lang="en-US" sz="2400" dirty="0">
                <a:latin typeface="Arial" panose="020B0604020202020204" pitchFamily="34" charset="0"/>
                <a:cs typeface="Arial" panose="020B0604020202020204" pitchFamily="34" charset="0"/>
              </a:rPr>
              <a:t>are umbrella heuristics that can be applied to many different decision making problems.</a:t>
            </a:r>
            <a:endParaRPr lang="tr-TR" sz="2400" dirty="0">
              <a:latin typeface="Arial" panose="020B0604020202020204" pitchFamily="34" charset="0"/>
              <a:cs typeface="Arial" panose="020B0604020202020204" pitchFamily="34" charset="0"/>
            </a:endParaRPr>
          </a:p>
        </p:txBody>
      </p:sp>
      <p:pic>
        <p:nvPicPr>
          <p:cNvPr id="7" name="Picture 2" descr="æ¥çæºå¾å"/>
          <p:cNvPicPr>
            <a:picLocks noChangeAspect="1" noChangeArrowheads="1"/>
          </p:cNvPicPr>
          <p:nvPr/>
        </p:nvPicPr>
        <p:blipFill rotWithShape="1">
          <a:blip r:embed="rId2">
            <a:extLst>
              <a:ext uri="{28A0092B-C50C-407E-A947-70E740481C1C}">
                <a14:useLocalDpi xmlns:a14="http://schemas.microsoft.com/office/drawing/2010/main" val="0"/>
              </a:ext>
            </a:extLst>
          </a:blip>
          <a:srcRect l="9885" t="7238" r="8711" b="12755"/>
          <a:stretch/>
        </p:blipFill>
        <p:spPr bwMode="auto">
          <a:xfrm>
            <a:off x="838200" y="1825625"/>
            <a:ext cx="6156902" cy="461767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2"/>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dirty="0"/>
              <a:t>Metaheuristics</a:t>
            </a:r>
          </a:p>
        </p:txBody>
      </p:sp>
    </p:spTree>
    <p:extLst>
      <p:ext uri="{BB962C8B-B14F-4D97-AF65-F5344CB8AC3E}">
        <p14:creationId xmlns:p14="http://schemas.microsoft.com/office/powerpoint/2010/main" val="286382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dirty="0"/>
              <a:t>Metaheuristics</a:t>
            </a:r>
          </a:p>
        </p:txBody>
      </p:sp>
      <p:sp>
        <p:nvSpPr>
          <p:cNvPr id="4" name="Rectangle 3"/>
          <p:cNvSpPr>
            <a:spLocks noGrp="1" noChangeArrowheads="1"/>
          </p:cNvSpPr>
          <p:nvPr>
            <p:ph idx="1"/>
          </p:nvPr>
        </p:nvSpPr>
        <p:spPr>
          <a:xfrm>
            <a:off x="838200" y="1825625"/>
            <a:ext cx="10515600" cy="4351338"/>
          </a:xfrm>
          <a:noFill/>
        </p:spPr>
        <p:txBody>
          <a:bodyPr vert="horz" lIns="92075" tIns="46038" rIns="92075" bIns="46038" rtlCol="0">
            <a:noAutofit/>
          </a:bodyPr>
          <a:lstStyle/>
          <a:p>
            <a:pPr>
              <a:lnSpc>
                <a:spcPct val="90000"/>
              </a:lnSpc>
            </a:pPr>
            <a:endParaRPr lang="en-US" sz="2300" dirty="0">
              <a:latin typeface="Arial" panose="020B0604020202020204" pitchFamily="34" charset="0"/>
              <a:cs typeface="Arial" panose="020B0604020202020204" pitchFamily="34" charset="0"/>
            </a:endParaRPr>
          </a:p>
          <a:p>
            <a:pPr lvl="1"/>
            <a:endParaRPr lang="en-GB" dirty="0"/>
          </a:p>
        </p:txBody>
      </p:sp>
      <p:sp>
        <p:nvSpPr>
          <p:cNvPr id="6" name="Content Placeholder 2"/>
          <p:cNvSpPr txBox="1">
            <a:spLocks/>
          </p:cNvSpPr>
          <p:nvPr/>
        </p:nvSpPr>
        <p:spPr>
          <a:xfrm>
            <a:off x="838200" y="1690688"/>
            <a:ext cx="10896600" cy="4911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en-US" sz="2400" dirty="0">
                <a:latin typeface="Arial" panose="020B0604020202020204" pitchFamily="34" charset="0"/>
                <a:cs typeface="Arial" panose="020B0604020202020204" pitchFamily="34" charset="0"/>
              </a:rPr>
              <a:t>Genetic Algorithms</a:t>
            </a:r>
          </a:p>
          <a:p>
            <a:pPr>
              <a:lnSpc>
                <a:spcPct val="120000"/>
              </a:lnSpc>
              <a:spcBef>
                <a:spcPts val="600"/>
              </a:spcBef>
            </a:pPr>
            <a:r>
              <a:rPr lang="en-US" sz="2400" dirty="0">
                <a:latin typeface="Arial" panose="020B0604020202020204" pitchFamily="34" charset="0"/>
                <a:cs typeface="Arial" panose="020B0604020202020204" pitchFamily="34" charset="0"/>
              </a:rPr>
              <a:t>Simulated Annealing</a:t>
            </a:r>
          </a:p>
          <a:p>
            <a:pPr>
              <a:lnSpc>
                <a:spcPct val="120000"/>
              </a:lnSpc>
              <a:spcBef>
                <a:spcPts val="600"/>
              </a:spcBef>
            </a:pPr>
            <a:r>
              <a:rPr lang="en-US" sz="2400" dirty="0">
                <a:latin typeface="Arial" panose="020B0604020202020204" pitchFamily="34" charset="0"/>
                <a:cs typeface="Arial" panose="020B0604020202020204" pitchFamily="34" charset="0"/>
              </a:rPr>
              <a:t>Tabu Search</a:t>
            </a:r>
          </a:p>
          <a:p>
            <a:pPr>
              <a:lnSpc>
                <a:spcPct val="120000"/>
              </a:lnSpc>
              <a:spcBef>
                <a:spcPts val="600"/>
              </a:spcBef>
            </a:pPr>
            <a:r>
              <a:rPr lang="en-US" sz="2400" dirty="0">
                <a:latin typeface="Arial" panose="020B0604020202020204" pitchFamily="34" charset="0"/>
                <a:cs typeface="Arial" panose="020B0604020202020204" pitchFamily="34" charset="0"/>
              </a:rPr>
              <a:t>Beam Search</a:t>
            </a:r>
          </a:p>
          <a:p>
            <a:pPr>
              <a:lnSpc>
                <a:spcPct val="120000"/>
              </a:lnSpc>
              <a:spcBef>
                <a:spcPts val="600"/>
              </a:spcBef>
            </a:pPr>
            <a:r>
              <a:rPr lang="en-US" sz="2400" dirty="0">
                <a:latin typeface="Arial" panose="020B0604020202020204" pitchFamily="34" charset="0"/>
                <a:cs typeface="Arial" panose="020B0604020202020204" pitchFamily="34" charset="0"/>
              </a:rPr>
              <a:t>Variable Neighborhood Search</a:t>
            </a:r>
          </a:p>
          <a:p>
            <a:pPr>
              <a:lnSpc>
                <a:spcPct val="120000"/>
              </a:lnSpc>
              <a:spcBef>
                <a:spcPts val="600"/>
              </a:spcBef>
            </a:pPr>
            <a:r>
              <a:rPr lang="en-US" sz="2400" dirty="0">
                <a:latin typeface="Arial" panose="020B0604020202020204" pitchFamily="34" charset="0"/>
                <a:cs typeface="Arial" panose="020B0604020202020204" pitchFamily="34" charset="0"/>
              </a:rPr>
              <a:t>Ant Colony Algorithms</a:t>
            </a:r>
          </a:p>
          <a:p>
            <a:pPr>
              <a:lnSpc>
                <a:spcPct val="120000"/>
              </a:lnSpc>
              <a:spcBef>
                <a:spcPts val="600"/>
              </a:spcBef>
            </a:pPr>
            <a:r>
              <a:rPr lang="en-US" sz="2400" dirty="0">
                <a:latin typeface="Arial" panose="020B0604020202020204" pitchFamily="34" charset="0"/>
                <a:cs typeface="Arial" panose="020B0604020202020204" pitchFamily="34" charset="0"/>
              </a:rPr>
              <a:t>Migrating Bird Algorithms</a:t>
            </a:r>
          </a:p>
          <a:p>
            <a:pPr>
              <a:lnSpc>
                <a:spcPct val="120000"/>
              </a:lnSpc>
              <a:spcBef>
                <a:spcPts val="600"/>
              </a:spcBef>
            </a:pP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4070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058"/>
          <p:cNvSpPr txBox="1">
            <a:spLocks noChangeArrowheads="1"/>
          </p:cNvSpPr>
          <p:nvPr/>
        </p:nvSpPr>
        <p:spPr bwMode="auto">
          <a:xfrm>
            <a:off x="6812791" y="2025187"/>
            <a:ext cx="1803714" cy="449485"/>
          </a:xfrm>
          <a:prstGeom prst="roundRect">
            <a:avLst/>
          </a:prstGeom>
          <a:solidFill>
            <a:schemeClr val="accent1">
              <a:lumMod val="75000"/>
            </a:schemeClr>
          </a:solidFill>
          <a:ln w="19050">
            <a:noFill/>
            <a:headEnd type="none" w="sm" len="sm"/>
            <a:tailEnd type="none" w="sm" len="sm"/>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tIns="64008" bIns="64008">
            <a:spAutoFit/>
          </a:bodyPr>
          <a:lstStyle/>
          <a:p>
            <a:pPr>
              <a:buClr>
                <a:srgbClr val="00529B"/>
              </a:buClr>
              <a:buSzPct val="70000"/>
              <a:defRPr/>
            </a:pPr>
            <a:r>
              <a:rPr lang="en-US" b="1" dirty="0">
                <a:solidFill>
                  <a:srgbClr val="FFFFFF"/>
                </a:solidFill>
              </a:rPr>
              <a:t>Prescriptive</a:t>
            </a:r>
          </a:p>
        </p:txBody>
      </p:sp>
      <p:sp>
        <p:nvSpPr>
          <p:cNvPr id="8" name="Text Box 2057"/>
          <p:cNvSpPr txBox="1">
            <a:spLocks noChangeArrowheads="1"/>
          </p:cNvSpPr>
          <p:nvPr/>
        </p:nvSpPr>
        <p:spPr bwMode="auto">
          <a:xfrm>
            <a:off x="5050371" y="2929696"/>
            <a:ext cx="1803714" cy="449485"/>
          </a:xfrm>
          <a:prstGeom prst="roundRect">
            <a:avLst/>
          </a:prstGeom>
          <a:solidFill>
            <a:schemeClr val="accent1">
              <a:lumMod val="75000"/>
            </a:schemeClr>
          </a:solidFill>
          <a:ln w="19050">
            <a:noFill/>
            <a:headEnd type="none" w="sm" len="sm"/>
            <a:tailEnd type="none" w="sm" len="sm"/>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tIns="64008" bIns="64008">
            <a:spAutoFit/>
          </a:bodyPr>
          <a:lstStyle/>
          <a:p>
            <a:pPr>
              <a:buClr>
                <a:srgbClr val="00529B"/>
              </a:buClr>
              <a:buSzPct val="70000"/>
              <a:defRPr/>
            </a:pPr>
            <a:r>
              <a:rPr lang="en-US" b="1" dirty="0">
                <a:solidFill>
                  <a:srgbClr val="FFFFFF"/>
                </a:solidFill>
              </a:rPr>
              <a:t>Predictive</a:t>
            </a:r>
            <a:endParaRPr lang="en-US" sz="1600" b="1" dirty="0">
              <a:solidFill>
                <a:srgbClr val="FFFFFF"/>
              </a:solidFill>
            </a:endParaRPr>
          </a:p>
        </p:txBody>
      </p:sp>
      <p:sp>
        <p:nvSpPr>
          <p:cNvPr id="9" name="Text Box 2056"/>
          <p:cNvSpPr txBox="1">
            <a:spLocks noChangeArrowheads="1"/>
          </p:cNvSpPr>
          <p:nvPr/>
        </p:nvSpPr>
        <p:spPr bwMode="auto">
          <a:xfrm>
            <a:off x="3334692" y="3741082"/>
            <a:ext cx="1803714" cy="449485"/>
          </a:xfrm>
          <a:prstGeom prst="roundRect">
            <a:avLst/>
          </a:prstGeom>
          <a:solidFill>
            <a:schemeClr val="accent1">
              <a:lumMod val="75000"/>
            </a:schemeClr>
          </a:solidFill>
          <a:ln w="19050">
            <a:noFill/>
            <a:headEnd type="none" w="sm" len="sm"/>
            <a:tailEnd type="none" w="sm" len="sm"/>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tIns="64008" bIns="64008">
            <a:spAutoFit/>
          </a:bodyPr>
          <a:lstStyle/>
          <a:p>
            <a:pPr marL="169863" indent="-169863">
              <a:buClr>
                <a:srgbClr val="00529B"/>
              </a:buClr>
              <a:buSzPct val="70000"/>
              <a:defRPr/>
            </a:pPr>
            <a:r>
              <a:rPr lang="en-US" b="1" dirty="0">
                <a:solidFill>
                  <a:srgbClr val="FFFFFF"/>
                </a:solidFill>
              </a:rPr>
              <a:t>Diagnostic</a:t>
            </a:r>
          </a:p>
        </p:txBody>
      </p:sp>
      <p:sp>
        <p:nvSpPr>
          <p:cNvPr id="45069" name="TextBox 14"/>
          <p:cNvSpPr txBox="1">
            <a:spLocks noChangeArrowheads="1"/>
          </p:cNvSpPr>
          <p:nvPr/>
        </p:nvSpPr>
        <p:spPr bwMode="auto">
          <a:xfrm>
            <a:off x="1291877" y="3830052"/>
            <a:ext cx="23821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rgbClr val="00B0F0"/>
                </a:solidFill>
              </a:rPr>
              <a:t>What happened?</a:t>
            </a:r>
          </a:p>
          <a:p>
            <a:r>
              <a:rPr lang="en-US" altLang="en-US" sz="1600" dirty="0">
                <a:solidFill>
                  <a:srgbClr val="00B0F0"/>
                </a:solidFill>
              </a:rPr>
              <a:t>What is happening?</a:t>
            </a:r>
            <a:endParaRPr lang="en-US" altLang="en-US" sz="1600" dirty="0">
              <a:solidFill>
                <a:srgbClr val="800000"/>
              </a:solidFill>
            </a:endParaRPr>
          </a:p>
        </p:txBody>
      </p:sp>
      <p:sp>
        <p:nvSpPr>
          <p:cNvPr id="45070" name="TextBox 15"/>
          <p:cNvSpPr txBox="1">
            <a:spLocks noChangeArrowheads="1"/>
          </p:cNvSpPr>
          <p:nvPr/>
        </p:nvSpPr>
        <p:spPr bwMode="auto">
          <a:xfrm>
            <a:off x="5026978" y="2507775"/>
            <a:ext cx="2260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solidFill>
                  <a:srgbClr val="00B0F0"/>
                </a:solidFill>
              </a:rPr>
              <a:t>What will happen?</a:t>
            </a:r>
            <a:endParaRPr lang="en-US" altLang="en-US" dirty="0">
              <a:solidFill>
                <a:srgbClr val="800000"/>
              </a:solidFill>
            </a:endParaRPr>
          </a:p>
        </p:txBody>
      </p:sp>
      <p:sp>
        <p:nvSpPr>
          <p:cNvPr id="45071" name="TextBox 16"/>
          <p:cNvSpPr txBox="1">
            <a:spLocks noChangeArrowheads="1"/>
          </p:cNvSpPr>
          <p:nvPr/>
        </p:nvSpPr>
        <p:spPr bwMode="auto">
          <a:xfrm>
            <a:off x="5952228" y="1568289"/>
            <a:ext cx="40658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solidFill>
                  <a:srgbClr val="00B0F0"/>
                </a:solidFill>
              </a:rPr>
              <a:t>What should happen in order to…?</a:t>
            </a:r>
            <a:endParaRPr lang="en-US" altLang="en-US" dirty="0">
              <a:solidFill>
                <a:srgbClr val="800000"/>
              </a:solidFill>
            </a:endParaRPr>
          </a:p>
        </p:txBody>
      </p:sp>
      <p:sp>
        <p:nvSpPr>
          <p:cNvPr id="45072" name="TextBox 17"/>
          <p:cNvSpPr txBox="1">
            <a:spLocks noChangeArrowheads="1"/>
          </p:cNvSpPr>
          <p:nvPr/>
        </p:nvSpPr>
        <p:spPr bwMode="auto">
          <a:xfrm>
            <a:off x="3308895" y="3319161"/>
            <a:ext cx="1895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solidFill>
                  <a:srgbClr val="00B0F0"/>
                </a:solidFill>
              </a:rPr>
              <a:t>Why?</a:t>
            </a:r>
            <a:endParaRPr lang="en-US" altLang="en-US" dirty="0">
              <a:solidFill>
                <a:srgbClr val="800000"/>
              </a:solidFill>
            </a:endParaRPr>
          </a:p>
        </p:txBody>
      </p:sp>
      <p:sp>
        <p:nvSpPr>
          <p:cNvPr id="19" name="Text Box 2056"/>
          <p:cNvSpPr txBox="1">
            <a:spLocks noChangeArrowheads="1"/>
          </p:cNvSpPr>
          <p:nvPr/>
        </p:nvSpPr>
        <p:spPr bwMode="auto">
          <a:xfrm>
            <a:off x="1368701" y="4534133"/>
            <a:ext cx="1803714" cy="449485"/>
          </a:xfrm>
          <a:prstGeom prst="roundRect">
            <a:avLst/>
          </a:prstGeom>
          <a:solidFill>
            <a:schemeClr val="accent1">
              <a:lumMod val="75000"/>
            </a:schemeClr>
          </a:solidFill>
          <a:ln w="19050">
            <a:noFill/>
            <a:headEnd type="none" w="sm" len="sm"/>
            <a:tailEnd type="none" w="sm" len="sm"/>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tIns="64008" bIns="64008">
            <a:spAutoFit/>
          </a:bodyPr>
          <a:lstStyle/>
          <a:p>
            <a:pPr>
              <a:buClr>
                <a:srgbClr val="00529B"/>
              </a:buClr>
              <a:buSzPct val="70000"/>
              <a:defRPr/>
            </a:pPr>
            <a:r>
              <a:rPr lang="en-US" b="1" dirty="0">
                <a:solidFill>
                  <a:srgbClr val="FFFFFF"/>
                </a:solidFill>
              </a:rPr>
              <a:t>Descriptive</a:t>
            </a:r>
          </a:p>
        </p:txBody>
      </p:sp>
      <p:grpSp>
        <p:nvGrpSpPr>
          <p:cNvPr id="45076" name="Group 21"/>
          <p:cNvGrpSpPr>
            <a:grpSpLocks/>
          </p:cNvGrpSpPr>
          <p:nvPr/>
        </p:nvGrpSpPr>
        <p:grpSpPr bwMode="auto">
          <a:xfrm>
            <a:off x="1106502" y="1596995"/>
            <a:ext cx="8562045" cy="4954589"/>
            <a:chOff x="685800" y="1839599"/>
            <a:chExt cx="6767309" cy="4637401"/>
          </a:xfrm>
        </p:grpSpPr>
        <p:sp>
          <p:nvSpPr>
            <p:cNvPr id="45084" name="Line 2207"/>
            <p:cNvSpPr>
              <a:spLocks noChangeShapeType="1"/>
            </p:cNvSpPr>
            <p:nvPr/>
          </p:nvSpPr>
          <p:spPr bwMode="auto">
            <a:xfrm flipV="1">
              <a:off x="685800" y="1839599"/>
              <a:ext cx="6286" cy="4637401"/>
            </a:xfrm>
            <a:prstGeom prst="line">
              <a:avLst/>
            </a:prstGeom>
            <a:noFill/>
            <a:ln w="31750">
              <a:solidFill>
                <a:srgbClr val="CDCDCD"/>
              </a:solidFill>
              <a:round/>
              <a:headEnd type="none" w="lg" len="lg"/>
              <a:tailEnd type="triangle"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45085" name="Line 2208"/>
            <p:cNvSpPr>
              <a:spLocks noChangeShapeType="1"/>
            </p:cNvSpPr>
            <p:nvPr/>
          </p:nvSpPr>
          <p:spPr bwMode="auto">
            <a:xfrm flipV="1">
              <a:off x="696709" y="6448222"/>
              <a:ext cx="6756400" cy="19050"/>
            </a:xfrm>
            <a:prstGeom prst="line">
              <a:avLst/>
            </a:prstGeom>
            <a:noFill/>
            <a:ln w="31750">
              <a:solidFill>
                <a:srgbClr val="CDCDCD"/>
              </a:solidFill>
              <a:round/>
              <a:headEnd type="none" w="lg" len="lg"/>
              <a:tailEnd type="triangle" w="med" len="lg"/>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45077" name="TextBox 22"/>
          <p:cNvSpPr txBox="1">
            <a:spLocks noChangeArrowheads="1"/>
          </p:cNvSpPr>
          <p:nvPr/>
        </p:nvSpPr>
        <p:spPr bwMode="auto">
          <a:xfrm rot="-5400000">
            <a:off x="255826" y="1809057"/>
            <a:ext cx="10088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dirty="0">
                <a:solidFill>
                  <a:srgbClr val="00529B"/>
                </a:solidFill>
              </a:rPr>
              <a:t>VALUE</a:t>
            </a:r>
          </a:p>
        </p:txBody>
      </p:sp>
      <p:sp>
        <p:nvSpPr>
          <p:cNvPr id="45078" name="TextBox 23"/>
          <p:cNvSpPr txBox="1">
            <a:spLocks noChangeArrowheads="1"/>
          </p:cNvSpPr>
          <p:nvPr/>
        </p:nvSpPr>
        <p:spPr bwMode="auto">
          <a:xfrm>
            <a:off x="8522768" y="6544381"/>
            <a:ext cx="1650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tr-TR" altLang="en-US" sz="2000" dirty="0">
                <a:solidFill>
                  <a:srgbClr val="00529B"/>
                </a:solidFill>
              </a:rPr>
              <a:t>DIFFICULTY</a:t>
            </a:r>
            <a:endParaRPr lang="en-US" altLang="en-US" sz="2000" dirty="0">
              <a:solidFill>
                <a:srgbClr val="00529B"/>
              </a:solidFill>
            </a:endParaRPr>
          </a:p>
        </p:txBody>
      </p:sp>
      <p:sp>
        <p:nvSpPr>
          <p:cNvPr id="45079" name="TextBox 24"/>
          <p:cNvSpPr txBox="1">
            <a:spLocks noChangeArrowheads="1"/>
          </p:cNvSpPr>
          <p:nvPr/>
        </p:nvSpPr>
        <p:spPr bwMode="auto">
          <a:xfrm rot="-1548857">
            <a:off x="2594684" y="4371248"/>
            <a:ext cx="851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i="1" dirty="0">
                <a:solidFill>
                  <a:srgbClr val="000000"/>
                </a:solidFill>
              </a:rPr>
              <a:t>    Hindsight		         Insight		 	Foresight </a:t>
            </a:r>
          </a:p>
        </p:txBody>
      </p:sp>
      <p:grpSp>
        <p:nvGrpSpPr>
          <p:cNvPr id="45080" name="Group 5"/>
          <p:cNvGrpSpPr>
            <a:grpSpLocks/>
          </p:cNvGrpSpPr>
          <p:nvPr/>
        </p:nvGrpSpPr>
        <p:grpSpPr bwMode="auto">
          <a:xfrm>
            <a:off x="1147326" y="2613188"/>
            <a:ext cx="9517239" cy="2302968"/>
            <a:chOff x="474285" y="2952277"/>
            <a:chExt cx="8288847" cy="1904159"/>
          </a:xfrm>
        </p:grpSpPr>
        <p:sp>
          <p:nvSpPr>
            <p:cNvPr id="45081" name="Right Arrow 4"/>
            <p:cNvSpPr>
              <a:spLocks noChangeArrowheads="1"/>
            </p:cNvSpPr>
            <p:nvPr/>
          </p:nvSpPr>
          <p:spPr bwMode="auto">
            <a:xfrm rot="20107810">
              <a:off x="474285" y="3973789"/>
              <a:ext cx="8288847" cy="485527"/>
            </a:xfrm>
            <a:prstGeom prst="rightArrow">
              <a:avLst>
                <a:gd name="adj1" fmla="val 62620"/>
                <a:gd name="adj2" fmla="val 47658"/>
              </a:avLst>
            </a:prstGeom>
            <a:solidFill>
              <a:srgbClr val="B9D0DC"/>
            </a:solidFill>
            <a:ln>
              <a:noFill/>
            </a:ln>
            <a:extLst>
              <a:ext uri="{91240B29-F687-4F45-9708-019B960494DF}">
                <a14:hiddenLine xmlns:a14="http://schemas.microsoft.com/office/drawing/2010/main" w="12700" algn="ctr">
                  <a:solidFill>
                    <a:srgbClr val="000000"/>
                  </a:solidFill>
                  <a:round/>
                  <a:headEnd/>
                  <a:tailEnd/>
                </a14:hiddenLine>
              </a:ext>
            </a:ex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endParaRPr lang="en-US" altLang="en-US" dirty="0">
                <a:solidFill>
                  <a:srgbClr val="000000"/>
                </a:solidFill>
              </a:endParaRPr>
            </a:p>
          </p:txBody>
        </p:sp>
        <p:sp>
          <p:nvSpPr>
            <p:cNvPr id="45082" name="Oval 2203"/>
            <p:cNvSpPr>
              <a:spLocks noChangeArrowheads="1"/>
            </p:cNvSpPr>
            <p:nvPr/>
          </p:nvSpPr>
          <p:spPr bwMode="auto">
            <a:xfrm rot="20128215">
              <a:off x="6044837" y="2952277"/>
              <a:ext cx="2238642" cy="229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square" lIns="0" tIns="0" rIns="0" bIns="0"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i="1" dirty="0">
                  <a:solidFill>
                    <a:srgbClr val="717171"/>
                  </a:solidFill>
                </a:rPr>
                <a:t>     Decide</a:t>
              </a:r>
              <a:r>
                <a:rPr lang="en-US" altLang="en-US" b="1" dirty="0">
                  <a:solidFill>
                    <a:srgbClr val="717171"/>
                  </a:solidFill>
                </a:rPr>
                <a:t> 	</a:t>
              </a:r>
              <a:r>
                <a:rPr lang="en-US" altLang="en-US" b="1" i="1" dirty="0">
                  <a:solidFill>
                    <a:srgbClr val="717171"/>
                  </a:solidFill>
                </a:rPr>
                <a:t>Act</a:t>
              </a:r>
            </a:p>
          </p:txBody>
        </p:sp>
        <p:sp>
          <p:nvSpPr>
            <p:cNvPr id="45083" name="Rectangle 13"/>
            <p:cNvSpPr>
              <a:spLocks noChangeArrowheads="1"/>
            </p:cNvSpPr>
            <p:nvPr/>
          </p:nvSpPr>
          <p:spPr bwMode="auto">
            <a:xfrm rot="20097397">
              <a:off x="637158" y="4551062"/>
              <a:ext cx="5705662" cy="30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solidFill>
                    <a:srgbClr val="717171"/>
                  </a:solidFill>
                </a:rPr>
                <a:t>Data (</a:t>
              </a:r>
              <a:r>
                <a:rPr lang="en-US" altLang="en-US" b="1" i="1" dirty="0">
                  <a:solidFill>
                    <a:srgbClr val="717171"/>
                  </a:solidFill>
                </a:rPr>
                <a:t>Observe)</a:t>
              </a:r>
              <a:r>
                <a:rPr lang="en-US" altLang="en-US" b="1" dirty="0">
                  <a:solidFill>
                    <a:srgbClr val="717171"/>
                  </a:solidFill>
                </a:rPr>
                <a:t>                                 Information (</a:t>
              </a:r>
              <a:r>
                <a:rPr lang="en-US" altLang="en-US" b="1" i="1" dirty="0">
                  <a:solidFill>
                    <a:srgbClr val="717171"/>
                  </a:solidFill>
                </a:rPr>
                <a:t>Orient</a:t>
              </a:r>
              <a:r>
                <a:rPr lang="en-US" altLang="en-US" b="1" dirty="0">
                  <a:solidFill>
                    <a:srgbClr val="717171"/>
                  </a:solidFill>
                </a:rPr>
                <a:t>) </a:t>
              </a:r>
            </a:p>
          </p:txBody>
        </p:sp>
      </p:grpSp>
      <p:sp>
        <p:nvSpPr>
          <p:cNvPr id="23" name="Title 12"/>
          <p:cNvSpPr>
            <a:spLocks noGrp="1"/>
          </p:cNvSpPr>
          <p:nvPr>
            <p:ph type="title"/>
          </p:nvPr>
        </p:nvSpPr>
        <p:spPr>
          <a:xfrm>
            <a:off x="838200" y="365125"/>
            <a:ext cx="10515600" cy="1325563"/>
          </a:xfrm>
        </p:spPr>
        <p:txBody>
          <a:bodyPr vert="horz" lIns="91440" tIns="45720" rIns="91440" bIns="45720" rtlCol="0" anchor="ctr">
            <a:normAutofit/>
          </a:bodyPr>
          <a:lstStyle/>
          <a:p>
            <a:r>
              <a:rPr lang="en-US"/>
              <a:t>Data Analytics</a:t>
            </a:r>
            <a:endParaRPr lang="en-US" dirty="0"/>
          </a:p>
        </p:txBody>
      </p:sp>
    </p:spTree>
    <p:extLst>
      <p:ext uri="{BB962C8B-B14F-4D97-AF65-F5344CB8AC3E}">
        <p14:creationId xmlns:p14="http://schemas.microsoft.com/office/powerpoint/2010/main" val="117467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2AC77-5517-4194-1A1D-5E1F4EBE083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E23D7DA-0A20-3B5F-03B4-D5C6EE8D0AFD}"/>
              </a:ext>
            </a:extLst>
          </p:cNvPr>
          <p:cNvSpPr>
            <a:spLocks noGrp="1"/>
          </p:cNvSpPr>
          <p:nvPr>
            <p:ph type="title"/>
          </p:nvPr>
        </p:nvSpPr>
        <p:spPr/>
        <p:txBody>
          <a:bodyPr vert="horz" lIns="91440" tIns="45720" rIns="91440" bIns="45720" rtlCol="0" anchor="ctr">
            <a:normAutofit/>
          </a:bodyPr>
          <a:lstStyle/>
          <a:p>
            <a:r>
              <a:rPr lang="en-US" dirty="0"/>
              <a:t>Machine Learning</a:t>
            </a:r>
          </a:p>
        </p:txBody>
      </p:sp>
      <p:sp>
        <p:nvSpPr>
          <p:cNvPr id="7" name="TextBox 6">
            <a:extLst>
              <a:ext uri="{FF2B5EF4-FFF2-40B4-BE49-F238E27FC236}">
                <a16:creationId xmlns:a16="http://schemas.microsoft.com/office/drawing/2014/main" id="{0564116B-6BF2-39B1-417C-42AEEE608C53}"/>
              </a:ext>
            </a:extLst>
          </p:cNvPr>
          <p:cNvSpPr txBox="1"/>
          <p:nvPr/>
        </p:nvSpPr>
        <p:spPr>
          <a:xfrm>
            <a:off x="2925354" y="6608356"/>
            <a:ext cx="6163491" cy="222068"/>
          </a:xfrm>
          <a:prstGeom prst="rect">
            <a:avLst/>
          </a:prstGeom>
          <a:noFill/>
        </p:spPr>
        <p:txBody>
          <a:bodyPr wrap="square" rtlCol="0">
            <a:spAutoFit/>
          </a:bodyPr>
          <a:lstStyle/>
          <a:p>
            <a:r>
              <a:rPr lang="tr-TR" sz="800" b="1" i="1" dirty="0">
                <a:solidFill>
                  <a:schemeClr val="bg1">
                    <a:lumMod val="50000"/>
                  </a:schemeClr>
                </a:solidFill>
              </a:rPr>
              <a:t>Source: </a:t>
            </a:r>
            <a:r>
              <a:rPr lang="en-GB" sz="800" b="1" i="1" dirty="0">
                <a:solidFill>
                  <a:schemeClr val="bg1">
                    <a:lumMod val="50000"/>
                  </a:schemeClr>
                </a:solidFill>
              </a:rPr>
              <a:t>https://twitter.com/MIT_CSAIL/status/1758899468760465569/photo/1</a:t>
            </a:r>
            <a:endParaRPr lang="en-US" sz="800" b="1" i="1" dirty="0">
              <a:solidFill>
                <a:schemeClr val="bg1">
                  <a:lumMod val="50000"/>
                </a:schemeClr>
              </a:solidFill>
            </a:endParaRPr>
          </a:p>
        </p:txBody>
      </p:sp>
      <p:sp>
        <p:nvSpPr>
          <p:cNvPr id="5" name="TextBox 4">
            <a:extLst>
              <a:ext uri="{FF2B5EF4-FFF2-40B4-BE49-F238E27FC236}">
                <a16:creationId xmlns:a16="http://schemas.microsoft.com/office/drawing/2014/main" id="{AA01DAD4-B1F8-8B8F-6B50-FC68FE26512A}"/>
              </a:ext>
            </a:extLst>
          </p:cNvPr>
          <p:cNvSpPr txBox="1"/>
          <p:nvPr/>
        </p:nvSpPr>
        <p:spPr>
          <a:xfrm>
            <a:off x="838200" y="1694816"/>
            <a:ext cx="2155294" cy="1391407"/>
          </a:xfrm>
          <a:prstGeom prst="rect">
            <a:avLst/>
          </a:prstGeom>
          <a:noFill/>
        </p:spPr>
        <p:txBody>
          <a:bodyPr wrap="square" rtlCol="0">
            <a:spAutoFit/>
          </a:bodyPr>
          <a:lstStyle/>
          <a:p>
            <a:pPr>
              <a:lnSpc>
                <a:spcPct val="120000"/>
              </a:lnSpc>
              <a:spcBef>
                <a:spcPts val="600"/>
              </a:spcBef>
            </a:pPr>
            <a:r>
              <a:rPr lang="en-US" dirty="0">
                <a:latin typeface="Arial" panose="020B0604020202020204" pitchFamily="34" charset="0"/>
                <a:cs typeface="Arial" panose="020B0604020202020204" pitchFamily="34" charset="0"/>
              </a:rPr>
              <a:t>A mind map of ML algorithms created by MIT’s CS &amp; AI Lab (2024)</a:t>
            </a:r>
          </a:p>
        </p:txBody>
      </p:sp>
      <p:pic>
        <p:nvPicPr>
          <p:cNvPr id="6" name="Picture 5" descr="A logo with text on it&#10;&#10;Description automatically generated">
            <a:extLst>
              <a:ext uri="{FF2B5EF4-FFF2-40B4-BE49-F238E27FC236}">
                <a16:creationId xmlns:a16="http://schemas.microsoft.com/office/drawing/2014/main" id="{4E8CD629-747F-2377-C0B3-63A6940AA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41877"/>
            <a:ext cx="2155294" cy="2619747"/>
          </a:xfrm>
          <a:prstGeom prst="rect">
            <a:avLst/>
          </a:prstGeom>
        </p:spPr>
      </p:pic>
      <p:pic>
        <p:nvPicPr>
          <p:cNvPr id="9" name="Picture 8" descr="A diagram of machine learning&#10;&#10;Description automatically generated">
            <a:extLst>
              <a:ext uri="{FF2B5EF4-FFF2-40B4-BE49-F238E27FC236}">
                <a16:creationId xmlns:a16="http://schemas.microsoft.com/office/drawing/2014/main" id="{B33D0312-E225-D9C2-1150-017A2B3FE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236" y="1532485"/>
            <a:ext cx="7110678" cy="4960390"/>
          </a:xfrm>
          <a:prstGeom prst="rect">
            <a:avLst/>
          </a:prstGeom>
        </p:spPr>
      </p:pic>
    </p:spTree>
    <p:extLst>
      <p:ext uri="{BB962C8B-B14F-4D97-AF65-F5344CB8AC3E}">
        <p14:creationId xmlns:p14="http://schemas.microsoft.com/office/powerpoint/2010/main" val="2383872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E58D4-210D-57B9-DB75-177530FAD55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A0801C7-6BEF-E512-0863-F89CA8BEAC42}"/>
              </a:ext>
            </a:extLst>
          </p:cNvPr>
          <p:cNvSpPr>
            <a:spLocks noGrp="1"/>
          </p:cNvSpPr>
          <p:nvPr>
            <p:ph type="title"/>
          </p:nvPr>
        </p:nvSpPr>
        <p:spPr/>
        <p:txBody>
          <a:bodyPr vert="horz" lIns="91440" tIns="45720" rIns="91440" bIns="45720" rtlCol="0" anchor="ctr">
            <a:normAutofit/>
          </a:bodyPr>
          <a:lstStyle/>
          <a:p>
            <a:r>
              <a:rPr lang="en-US"/>
              <a:t>Machine Learning</a:t>
            </a:r>
            <a:endParaRPr lang="en-US" dirty="0"/>
          </a:p>
        </p:txBody>
      </p:sp>
      <p:sp>
        <p:nvSpPr>
          <p:cNvPr id="5" name="TextBox 4">
            <a:extLst>
              <a:ext uri="{FF2B5EF4-FFF2-40B4-BE49-F238E27FC236}">
                <a16:creationId xmlns:a16="http://schemas.microsoft.com/office/drawing/2014/main" id="{252D918D-608E-B97B-5671-4993603793DB}"/>
              </a:ext>
            </a:extLst>
          </p:cNvPr>
          <p:cNvSpPr txBox="1"/>
          <p:nvPr/>
        </p:nvSpPr>
        <p:spPr>
          <a:xfrm>
            <a:off x="838200" y="1694816"/>
            <a:ext cx="2155294" cy="1391407"/>
          </a:xfrm>
          <a:prstGeom prst="rect">
            <a:avLst/>
          </a:prstGeom>
          <a:noFill/>
        </p:spPr>
        <p:txBody>
          <a:bodyPr wrap="square" rtlCol="0">
            <a:spAutoFit/>
          </a:bodyPr>
          <a:lstStyle/>
          <a:p>
            <a:pPr>
              <a:lnSpc>
                <a:spcPct val="120000"/>
              </a:lnSpc>
              <a:spcBef>
                <a:spcPts val="600"/>
              </a:spcBef>
            </a:pPr>
            <a:r>
              <a:rPr lang="en-US" dirty="0">
                <a:latin typeface="Arial" panose="020B0604020202020204" pitchFamily="34" charset="0"/>
                <a:cs typeface="Arial" panose="020B0604020202020204" pitchFamily="34" charset="0"/>
              </a:rPr>
              <a:t>A mind map of ML algorithms created by MIT’s CS &amp; AI Lab (2024)</a:t>
            </a:r>
          </a:p>
        </p:txBody>
      </p:sp>
      <p:pic>
        <p:nvPicPr>
          <p:cNvPr id="6" name="Picture 5" descr="A logo with text on it&#10;&#10;Description automatically generated">
            <a:extLst>
              <a:ext uri="{FF2B5EF4-FFF2-40B4-BE49-F238E27FC236}">
                <a16:creationId xmlns:a16="http://schemas.microsoft.com/office/drawing/2014/main" id="{23AA3882-9960-D3DA-574E-AB92B4845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41877"/>
            <a:ext cx="2155294" cy="2619747"/>
          </a:xfrm>
          <a:prstGeom prst="rect">
            <a:avLst/>
          </a:prstGeom>
        </p:spPr>
      </p:pic>
      <p:grpSp>
        <p:nvGrpSpPr>
          <p:cNvPr id="27" name="Group 26">
            <a:extLst>
              <a:ext uri="{FF2B5EF4-FFF2-40B4-BE49-F238E27FC236}">
                <a16:creationId xmlns:a16="http://schemas.microsoft.com/office/drawing/2014/main" id="{EE6B12C2-3749-D84A-430D-D15E7FB30DF1}"/>
              </a:ext>
            </a:extLst>
          </p:cNvPr>
          <p:cNvGrpSpPr/>
          <p:nvPr/>
        </p:nvGrpSpPr>
        <p:grpSpPr>
          <a:xfrm>
            <a:off x="2925354" y="1441213"/>
            <a:ext cx="7751542" cy="5389211"/>
            <a:chOff x="2925354" y="1441213"/>
            <a:chExt cx="7751542" cy="5389211"/>
          </a:xfrm>
        </p:grpSpPr>
        <p:sp>
          <p:nvSpPr>
            <p:cNvPr id="7" name="TextBox 6">
              <a:extLst>
                <a:ext uri="{FF2B5EF4-FFF2-40B4-BE49-F238E27FC236}">
                  <a16:creationId xmlns:a16="http://schemas.microsoft.com/office/drawing/2014/main" id="{E57F494B-8F18-DB06-1B00-F167E07C816C}"/>
                </a:ext>
              </a:extLst>
            </p:cNvPr>
            <p:cNvSpPr txBox="1"/>
            <p:nvPr/>
          </p:nvSpPr>
          <p:spPr>
            <a:xfrm>
              <a:off x="2925354" y="6608356"/>
              <a:ext cx="6163491" cy="222068"/>
            </a:xfrm>
            <a:prstGeom prst="rect">
              <a:avLst/>
            </a:prstGeom>
            <a:noFill/>
          </p:spPr>
          <p:txBody>
            <a:bodyPr wrap="square" rtlCol="0">
              <a:spAutoFit/>
            </a:bodyPr>
            <a:lstStyle/>
            <a:p>
              <a:r>
                <a:rPr lang="tr-TR" sz="800" b="1" i="1" dirty="0">
                  <a:solidFill>
                    <a:schemeClr val="bg1">
                      <a:lumMod val="50000"/>
                    </a:schemeClr>
                  </a:solidFill>
                </a:rPr>
                <a:t>Source: </a:t>
              </a:r>
              <a:r>
                <a:rPr lang="en-GB" sz="800" b="1" i="1" dirty="0">
                  <a:solidFill>
                    <a:schemeClr val="bg1">
                      <a:lumMod val="50000"/>
                    </a:schemeClr>
                  </a:solidFill>
                </a:rPr>
                <a:t>https://twitter.com/MIT_CSAIL/status/1758899468760465569/photo/1</a:t>
              </a:r>
              <a:endParaRPr lang="en-US" sz="800" b="1" i="1" dirty="0">
                <a:solidFill>
                  <a:schemeClr val="bg1">
                    <a:lumMod val="50000"/>
                  </a:schemeClr>
                </a:solidFill>
              </a:endParaRPr>
            </a:p>
          </p:txBody>
        </p:sp>
        <p:pic>
          <p:nvPicPr>
            <p:cNvPr id="9" name="Picture 8" descr="A diagram of machine learning&#10;&#10;Description automatically generated">
              <a:extLst>
                <a:ext uri="{FF2B5EF4-FFF2-40B4-BE49-F238E27FC236}">
                  <a16:creationId xmlns:a16="http://schemas.microsoft.com/office/drawing/2014/main" id="{34D99DA6-A0D8-0A37-6C85-37669380B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236" y="1532485"/>
              <a:ext cx="7110678" cy="4960390"/>
            </a:xfrm>
            <a:prstGeom prst="rect">
              <a:avLst/>
            </a:prstGeom>
          </p:spPr>
        </p:pic>
        <p:sp>
          <p:nvSpPr>
            <p:cNvPr id="2" name="Oval 1">
              <a:extLst>
                <a:ext uri="{FF2B5EF4-FFF2-40B4-BE49-F238E27FC236}">
                  <a16:creationId xmlns:a16="http://schemas.microsoft.com/office/drawing/2014/main" id="{2FBFEBBF-0EE7-DC97-F249-DC9712ACF882}"/>
                </a:ext>
              </a:extLst>
            </p:cNvPr>
            <p:cNvSpPr/>
            <p:nvPr/>
          </p:nvSpPr>
          <p:spPr>
            <a:xfrm>
              <a:off x="3687233" y="1879600"/>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A9FD449-58CC-4481-E177-05D0965C119B}"/>
                </a:ext>
              </a:extLst>
            </p:cNvPr>
            <p:cNvSpPr/>
            <p:nvPr/>
          </p:nvSpPr>
          <p:spPr>
            <a:xfrm>
              <a:off x="3357033" y="2348440"/>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3701574-5D3F-0C89-B8AE-99A3CD6FE27C}"/>
                </a:ext>
              </a:extLst>
            </p:cNvPr>
            <p:cNvSpPr/>
            <p:nvPr/>
          </p:nvSpPr>
          <p:spPr>
            <a:xfrm>
              <a:off x="5181600" y="2348440"/>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CBD16BD-F547-3BDC-CDE8-519CC7DE413B}"/>
                </a:ext>
              </a:extLst>
            </p:cNvPr>
            <p:cNvSpPr/>
            <p:nvPr/>
          </p:nvSpPr>
          <p:spPr>
            <a:xfrm>
              <a:off x="5063066" y="2111790"/>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22C6001-AAB3-A1E2-D192-824F1EFA0D4B}"/>
                </a:ext>
              </a:extLst>
            </p:cNvPr>
            <p:cNvSpPr/>
            <p:nvPr/>
          </p:nvSpPr>
          <p:spPr>
            <a:xfrm>
              <a:off x="5228247" y="1780069"/>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2262E51-56A7-4161-A664-FBBBCC65ADCA}"/>
                </a:ext>
              </a:extLst>
            </p:cNvPr>
            <p:cNvSpPr/>
            <p:nvPr/>
          </p:nvSpPr>
          <p:spPr>
            <a:xfrm>
              <a:off x="5942792" y="1590971"/>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722ECD-86E1-92C5-CE8F-32A1DE548915}"/>
                </a:ext>
              </a:extLst>
            </p:cNvPr>
            <p:cNvSpPr/>
            <p:nvPr/>
          </p:nvSpPr>
          <p:spPr>
            <a:xfrm>
              <a:off x="6334376" y="1828367"/>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897EDA6-3107-5AEC-3906-EDC3AC86B6D1}"/>
                </a:ext>
              </a:extLst>
            </p:cNvPr>
            <p:cNvSpPr/>
            <p:nvPr/>
          </p:nvSpPr>
          <p:spPr>
            <a:xfrm>
              <a:off x="7128089" y="2360497"/>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4014D62-0D02-D6B9-5F8A-490D62118F54}"/>
                </a:ext>
              </a:extLst>
            </p:cNvPr>
            <p:cNvSpPr/>
            <p:nvPr/>
          </p:nvSpPr>
          <p:spPr>
            <a:xfrm>
              <a:off x="7290747" y="1640830"/>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FC549E-EC5A-DB23-748C-5A0C54E2156F}"/>
                </a:ext>
              </a:extLst>
            </p:cNvPr>
            <p:cNvSpPr/>
            <p:nvPr/>
          </p:nvSpPr>
          <p:spPr>
            <a:xfrm>
              <a:off x="8161893" y="1649457"/>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CF330E-AFFF-5854-DF3D-8C06E8E45D4A}"/>
                </a:ext>
              </a:extLst>
            </p:cNvPr>
            <p:cNvSpPr/>
            <p:nvPr/>
          </p:nvSpPr>
          <p:spPr>
            <a:xfrm>
              <a:off x="7747089" y="1441213"/>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5A4EA78-9710-DD34-FE5B-EA676B07C7F3}"/>
                </a:ext>
              </a:extLst>
            </p:cNvPr>
            <p:cNvSpPr/>
            <p:nvPr/>
          </p:nvSpPr>
          <p:spPr>
            <a:xfrm>
              <a:off x="9762495" y="2208462"/>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C43BA93-85AC-55E1-9C97-969B2EEE1436}"/>
                </a:ext>
              </a:extLst>
            </p:cNvPr>
            <p:cNvSpPr/>
            <p:nvPr/>
          </p:nvSpPr>
          <p:spPr>
            <a:xfrm>
              <a:off x="8873495" y="1707198"/>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79CAE9-DBCF-60A3-2E21-903A2602F994}"/>
                </a:ext>
              </a:extLst>
            </p:cNvPr>
            <p:cNvSpPr/>
            <p:nvPr/>
          </p:nvSpPr>
          <p:spPr>
            <a:xfrm>
              <a:off x="9857746" y="2657554"/>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CBB0870-29F6-1FD7-0CC2-1EC6FC8FC2D4}"/>
                </a:ext>
              </a:extLst>
            </p:cNvPr>
            <p:cNvSpPr/>
            <p:nvPr/>
          </p:nvSpPr>
          <p:spPr>
            <a:xfrm>
              <a:off x="9893728" y="3768302"/>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A3DAB30-D929-06D2-8DDC-3AE67B9A6FE9}"/>
                </a:ext>
              </a:extLst>
            </p:cNvPr>
            <p:cNvSpPr/>
            <p:nvPr/>
          </p:nvSpPr>
          <p:spPr>
            <a:xfrm>
              <a:off x="9656663" y="4435163"/>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E1C714A-6F79-563B-1D2E-E06AC0FB88E9}"/>
                </a:ext>
              </a:extLst>
            </p:cNvPr>
            <p:cNvSpPr/>
            <p:nvPr/>
          </p:nvSpPr>
          <p:spPr>
            <a:xfrm>
              <a:off x="8873495" y="3588854"/>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4C8F450-2F2E-ECC3-CBE4-5FA84B875685}"/>
                </a:ext>
              </a:extLst>
            </p:cNvPr>
            <p:cNvSpPr/>
            <p:nvPr/>
          </p:nvSpPr>
          <p:spPr>
            <a:xfrm>
              <a:off x="8727876" y="5040864"/>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A2CF065-19D7-F473-2C2C-00D1066BD3C2}"/>
                </a:ext>
              </a:extLst>
            </p:cNvPr>
            <p:cNvSpPr/>
            <p:nvPr/>
          </p:nvSpPr>
          <p:spPr>
            <a:xfrm>
              <a:off x="7911257" y="5237877"/>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329CE9C-5EED-9BB0-2515-1BED1D9DAFE3}"/>
                </a:ext>
              </a:extLst>
            </p:cNvPr>
            <p:cNvSpPr/>
            <p:nvPr/>
          </p:nvSpPr>
          <p:spPr>
            <a:xfrm>
              <a:off x="4013629" y="4533537"/>
              <a:ext cx="783168" cy="3578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8951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1722" y="119322"/>
            <a:ext cx="10515600" cy="1325563"/>
          </a:xfrm>
        </p:spPr>
        <p:txBody>
          <a:bodyPr vert="horz" lIns="91440" tIns="45720" rIns="91440" bIns="45720" rtlCol="0" anchor="ctr">
            <a:normAutofit/>
          </a:bodyPr>
          <a:lstStyle/>
          <a:p>
            <a:r>
              <a:rPr lang="en-US" dirty="0"/>
              <a:t>What is Artificial </a:t>
            </a:r>
            <a:r>
              <a:rPr lang="en-US"/>
              <a:t>Intelligence?</a:t>
            </a:r>
            <a:endParaRPr lang="en-US" dirty="0"/>
          </a:p>
        </p:txBody>
      </p:sp>
      <p:graphicFrame>
        <p:nvGraphicFramePr>
          <p:cNvPr id="11" name="Table 10"/>
          <p:cNvGraphicFramePr>
            <a:graphicFrameLocks noGrp="1"/>
          </p:cNvGraphicFramePr>
          <p:nvPr/>
        </p:nvGraphicFramePr>
        <p:xfrm>
          <a:off x="854642" y="1929776"/>
          <a:ext cx="9888743" cy="1772398"/>
        </p:xfrm>
        <a:graphic>
          <a:graphicData uri="http://schemas.openxmlformats.org/drawingml/2006/table">
            <a:tbl>
              <a:tblPr firstRow="1" bandRow="1">
                <a:tableStyleId>{5940675A-B579-460E-94D1-54222C63F5DA}</a:tableStyleId>
              </a:tblPr>
              <a:tblGrid>
                <a:gridCol w="1284791">
                  <a:extLst>
                    <a:ext uri="{9D8B030D-6E8A-4147-A177-3AD203B41FA5}">
                      <a16:colId xmlns:a16="http://schemas.microsoft.com/office/drawing/2014/main" val="20000"/>
                    </a:ext>
                  </a:extLst>
                </a:gridCol>
                <a:gridCol w="2025570">
                  <a:extLst>
                    <a:ext uri="{9D8B030D-6E8A-4147-A177-3AD203B41FA5}">
                      <a16:colId xmlns:a16="http://schemas.microsoft.com/office/drawing/2014/main" val="20001"/>
                    </a:ext>
                  </a:extLst>
                </a:gridCol>
                <a:gridCol w="2233914">
                  <a:extLst>
                    <a:ext uri="{9D8B030D-6E8A-4147-A177-3AD203B41FA5}">
                      <a16:colId xmlns:a16="http://schemas.microsoft.com/office/drawing/2014/main" val="20002"/>
                    </a:ext>
                  </a:extLst>
                </a:gridCol>
                <a:gridCol w="2187615">
                  <a:extLst>
                    <a:ext uri="{9D8B030D-6E8A-4147-A177-3AD203B41FA5}">
                      <a16:colId xmlns:a16="http://schemas.microsoft.com/office/drawing/2014/main" val="20003"/>
                    </a:ext>
                  </a:extLst>
                </a:gridCol>
                <a:gridCol w="2156853">
                  <a:extLst>
                    <a:ext uri="{9D8B030D-6E8A-4147-A177-3AD203B41FA5}">
                      <a16:colId xmlns:a16="http://schemas.microsoft.com/office/drawing/2014/main" val="20004"/>
                    </a:ext>
                  </a:extLst>
                </a:gridCol>
              </a:tblGrid>
              <a:tr h="857343">
                <a:tc>
                  <a:txBody>
                    <a:bodyPr/>
                    <a:lstStyle/>
                    <a:p>
                      <a:pPr algn="ctr"/>
                      <a:r>
                        <a:rPr lang="en-US" sz="1400" b="1" dirty="0">
                          <a:solidFill>
                            <a:schemeClr val="tx1"/>
                          </a:solidFill>
                        </a:rPr>
                        <a:t>HUMANS</a:t>
                      </a:r>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algn="ctr"/>
                      <a:r>
                        <a:rPr lang="en-US" sz="1400" b="1" dirty="0"/>
                        <a:t>Hear,</a:t>
                      </a:r>
                      <a:r>
                        <a:rPr lang="en-US" sz="1400" b="1" baseline="0" dirty="0"/>
                        <a:t> See, Smell, Touch, Taste</a:t>
                      </a:r>
                      <a:endParaRPr lang="en-US" sz="1400" b="1" dirty="0"/>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US" sz="1400" b="1" dirty="0"/>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US" sz="1400" b="1" dirty="0"/>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1400" b="1" dirty="0"/>
                        <a:t>Move,</a:t>
                      </a:r>
                      <a:br>
                        <a:rPr lang="en-US" sz="1400" b="1" dirty="0"/>
                      </a:br>
                      <a:r>
                        <a:rPr lang="en-US" sz="1400" b="1" dirty="0"/>
                        <a:t>Speak</a:t>
                      </a:r>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915055">
                <a:tc>
                  <a:txBody>
                    <a:bodyPr/>
                    <a:lstStyle/>
                    <a:p>
                      <a:pPr algn="ctr"/>
                      <a:r>
                        <a:rPr lang="en-US" sz="1400" b="1" dirty="0">
                          <a:solidFill>
                            <a:schemeClr val="tx1"/>
                          </a:solidFill>
                        </a:rPr>
                        <a:t>MACHINES</a:t>
                      </a:r>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85000"/>
                      </a:schemeClr>
                    </a:solidFill>
                  </a:tcPr>
                </a:tc>
                <a:tc>
                  <a:txBody>
                    <a:bodyPr/>
                    <a:lstStyle/>
                    <a:p>
                      <a:pPr algn="ctr"/>
                      <a:r>
                        <a:rPr lang="en-US" sz="1400" b="1" dirty="0"/>
                        <a:t>Collect Data</a:t>
                      </a:r>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US" sz="1400" b="1" dirty="0"/>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en-US" sz="1400" b="1" dirty="0"/>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sz="1400" b="1" baseline="0" dirty="0"/>
                        <a:t>Actuate,</a:t>
                      </a:r>
                      <a:br>
                        <a:rPr lang="en-US" sz="1400" b="1" baseline="0" dirty="0"/>
                      </a:br>
                      <a:r>
                        <a:rPr lang="en-US" sz="1400" b="1" baseline="0" dirty="0"/>
                        <a:t>Communicate</a:t>
                      </a:r>
                    </a:p>
                  </a:txBody>
                  <a:tcPr marL="82798" marR="82798" marT="41400" marB="4140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6" name="TextBox 25"/>
          <p:cNvSpPr txBox="1"/>
          <p:nvPr/>
        </p:nvSpPr>
        <p:spPr>
          <a:xfrm>
            <a:off x="1897581" y="6473454"/>
            <a:ext cx="8396850" cy="215444"/>
          </a:xfrm>
          <a:prstGeom prst="rect">
            <a:avLst/>
          </a:prstGeom>
          <a:noFill/>
        </p:spPr>
        <p:txBody>
          <a:bodyPr wrap="none" rtlCol="0">
            <a:spAutoFit/>
          </a:bodyPr>
          <a:lstStyle/>
          <a:p>
            <a:pPr algn="ctr"/>
            <a:r>
              <a:rPr lang="en-US" sz="800" b="1" i="1" dirty="0">
                <a:solidFill>
                  <a:schemeClr val="bg1">
                    <a:lumMod val="50000"/>
                  </a:schemeClr>
                </a:solidFill>
              </a:rPr>
              <a:t>Taken from Robert A. Bond’s Presentation which is Adapted from “Preparing for the Future of Artificial Intelligence,” National Science and Technology Council, Oct 2016</a:t>
            </a:r>
          </a:p>
        </p:txBody>
      </p:sp>
      <p:sp>
        <p:nvSpPr>
          <p:cNvPr id="12" name="Left-Right Arrow 11"/>
          <p:cNvSpPr/>
          <p:nvPr/>
        </p:nvSpPr>
        <p:spPr>
          <a:xfrm>
            <a:off x="4162268" y="2072840"/>
            <a:ext cx="4399801" cy="559402"/>
          </a:xfrm>
          <a:prstGeom prst="leftRightArrow">
            <a:avLst>
              <a:gd name="adj1" fmla="val 50000"/>
              <a:gd name="adj2" fmla="val 70721"/>
            </a:avLst>
          </a:prstGeom>
          <a:solidFill>
            <a:schemeClr val="accent6">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a:solidFill>
                  <a:srgbClr val="FFFFFF"/>
                </a:solidFill>
              </a:rPr>
              <a:t>Human Intelligence</a:t>
            </a:r>
          </a:p>
        </p:txBody>
      </p:sp>
      <p:sp>
        <p:nvSpPr>
          <p:cNvPr id="13" name="Left-Right Arrow 12"/>
          <p:cNvSpPr/>
          <p:nvPr/>
        </p:nvSpPr>
        <p:spPr>
          <a:xfrm>
            <a:off x="4162267" y="2986878"/>
            <a:ext cx="4399802" cy="559402"/>
          </a:xfrm>
          <a:prstGeom prst="leftRightArrow">
            <a:avLst>
              <a:gd name="adj1" fmla="val 50000"/>
              <a:gd name="adj2" fmla="val 70721"/>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b="1" dirty="0">
                <a:solidFill>
                  <a:srgbClr val="FFFFFF"/>
                </a:solidFill>
              </a:rPr>
              <a:t>Artificial Intelligence</a:t>
            </a:r>
          </a:p>
        </p:txBody>
      </p:sp>
      <p:grpSp>
        <p:nvGrpSpPr>
          <p:cNvPr id="3" name="Group 2"/>
          <p:cNvGrpSpPr/>
          <p:nvPr/>
        </p:nvGrpSpPr>
        <p:grpSpPr>
          <a:xfrm>
            <a:off x="1814890" y="4147612"/>
            <a:ext cx="4046583" cy="2061021"/>
            <a:chOff x="2219325" y="4147611"/>
            <a:chExt cx="4046583" cy="2061021"/>
          </a:xfrm>
        </p:grpSpPr>
        <p:sp>
          <p:nvSpPr>
            <p:cNvPr id="23" name="TextBox 22"/>
            <p:cNvSpPr txBox="1"/>
            <p:nvPr/>
          </p:nvSpPr>
          <p:spPr>
            <a:xfrm>
              <a:off x="3489745" y="4216734"/>
              <a:ext cx="1572867" cy="369332"/>
            </a:xfrm>
            <a:prstGeom prst="rect">
              <a:avLst/>
            </a:prstGeom>
            <a:noFill/>
          </p:spPr>
          <p:txBody>
            <a:bodyPr wrap="none" rtlCol="0">
              <a:spAutoFit/>
            </a:bodyPr>
            <a:lstStyle/>
            <a:p>
              <a:pPr algn="ctr"/>
              <a:r>
                <a:rPr lang="en-US" b="1" dirty="0"/>
                <a:t>“Narrow AI” </a:t>
              </a:r>
            </a:p>
          </p:txBody>
        </p:sp>
        <p:sp>
          <p:nvSpPr>
            <p:cNvPr id="25" name="Rectangle 24"/>
            <p:cNvSpPr/>
            <p:nvPr/>
          </p:nvSpPr>
          <p:spPr>
            <a:xfrm>
              <a:off x="2219325" y="4588090"/>
              <a:ext cx="4046583" cy="1200329"/>
            </a:xfrm>
            <a:prstGeom prst="rect">
              <a:avLst/>
            </a:prstGeom>
          </p:spPr>
          <p:txBody>
            <a:bodyPr wrap="square">
              <a:spAutoFit/>
            </a:bodyPr>
            <a:lstStyle/>
            <a:p>
              <a:pPr algn="ctr" defTabSz="914186">
                <a:defRPr/>
              </a:pPr>
              <a:r>
                <a:rPr lang="en-US" b="1" i="1" kern="0" dirty="0"/>
                <a:t>Computer achieves human or superhuman intelligence on specific tasks or in limited environments</a:t>
              </a:r>
            </a:p>
          </p:txBody>
        </p:sp>
        <p:sp>
          <p:nvSpPr>
            <p:cNvPr id="27" name="Rectangle 26"/>
            <p:cNvSpPr/>
            <p:nvPr/>
          </p:nvSpPr>
          <p:spPr>
            <a:xfrm>
              <a:off x="2286449" y="4147611"/>
              <a:ext cx="3979459" cy="165271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1" name="TextBox 30"/>
            <p:cNvSpPr txBox="1"/>
            <p:nvPr/>
          </p:nvSpPr>
          <p:spPr>
            <a:xfrm>
              <a:off x="3842406" y="5839300"/>
              <a:ext cx="867545" cy="369332"/>
            </a:xfrm>
            <a:prstGeom prst="rect">
              <a:avLst/>
            </a:prstGeom>
            <a:noFill/>
          </p:spPr>
          <p:txBody>
            <a:bodyPr wrap="none" rtlCol="0">
              <a:spAutoFit/>
            </a:bodyPr>
            <a:lstStyle/>
            <a:p>
              <a:pPr algn="ctr"/>
              <a:r>
                <a:rPr lang="en-US" b="1" dirty="0"/>
                <a:t>Today</a:t>
              </a:r>
            </a:p>
          </p:txBody>
        </p:sp>
      </p:grpSp>
      <p:grpSp>
        <p:nvGrpSpPr>
          <p:cNvPr id="2" name="Group 1"/>
          <p:cNvGrpSpPr/>
          <p:nvPr/>
        </p:nvGrpSpPr>
        <p:grpSpPr>
          <a:xfrm>
            <a:off x="6198793" y="4147612"/>
            <a:ext cx="3979459" cy="2061021"/>
            <a:chOff x="6471492" y="4147611"/>
            <a:chExt cx="3979459" cy="2061021"/>
          </a:xfrm>
        </p:grpSpPr>
        <p:sp>
          <p:nvSpPr>
            <p:cNvPr id="14" name="TextBox 13"/>
            <p:cNvSpPr txBox="1"/>
            <p:nvPr/>
          </p:nvSpPr>
          <p:spPr>
            <a:xfrm>
              <a:off x="7621889" y="4185738"/>
              <a:ext cx="1678665" cy="369332"/>
            </a:xfrm>
            <a:prstGeom prst="rect">
              <a:avLst/>
            </a:prstGeom>
            <a:noFill/>
          </p:spPr>
          <p:txBody>
            <a:bodyPr wrap="none" rtlCol="0">
              <a:spAutoFit/>
            </a:bodyPr>
            <a:lstStyle/>
            <a:p>
              <a:pPr algn="ctr"/>
              <a:r>
                <a:rPr lang="en-US" b="1" dirty="0"/>
                <a:t>“General AI” </a:t>
              </a:r>
            </a:p>
          </p:txBody>
        </p:sp>
        <p:sp>
          <p:nvSpPr>
            <p:cNvPr id="24" name="Rectangle 23"/>
            <p:cNvSpPr/>
            <p:nvPr/>
          </p:nvSpPr>
          <p:spPr>
            <a:xfrm>
              <a:off x="6527855" y="4580341"/>
              <a:ext cx="3923096" cy="923330"/>
            </a:xfrm>
            <a:prstGeom prst="rect">
              <a:avLst/>
            </a:prstGeom>
          </p:spPr>
          <p:txBody>
            <a:bodyPr wrap="square">
              <a:spAutoFit/>
            </a:bodyPr>
            <a:lstStyle/>
            <a:p>
              <a:pPr algn="ctr" defTabSz="914186">
                <a:defRPr/>
              </a:pPr>
              <a:r>
                <a:rPr lang="en-US" b="1" i="1" kern="0" dirty="0"/>
                <a:t>Computer achieves human or superhuman intelligence over the full range of cognitive tasks</a:t>
              </a:r>
            </a:p>
          </p:txBody>
        </p:sp>
        <p:sp>
          <p:nvSpPr>
            <p:cNvPr id="28" name="Rectangle 27"/>
            <p:cNvSpPr/>
            <p:nvPr/>
          </p:nvSpPr>
          <p:spPr>
            <a:xfrm>
              <a:off x="6471492" y="4147611"/>
              <a:ext cx="3979459" cy="1652710"/>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2" name="TextBox 31"/>
            <p:cNvSpPr txBox="1"/>
            <p:nvPr/>
          </p:nvSpPr>
          <p:spPr>
            <a:xfrm>
              <a:off x="7156217" y="5839300"/>
              <a:ext cx="2610010" cy="369332"/>
            </a:xfrm>
            <a:prstGeom prst="rect">
              <a:avLst/>
            </a:prstGeom>
            <a:noFill/>
          </p:spPr>
          <p:txBody>
            <a:bodyPr wrap="none" rtlCol="0">
              <a:spAutoFit/>
            </a:bodyPr>
            <a:lstStyle/>
            <a:p>
              <a:pPr algn="ctr"/>
              <a:r>
                <a:rPr lang="en-US" b="1" dirty="0"/>
                <a:t>Decades from today?</a:t>
              </a:r>
            </a:p>
          </p:txBody>
        </p:sp>
      </p:grpSp>
      <p:grpSp>
        <p:nvGrpSpPr>
          <p:cNvPr id="22" name="Group 21"/>
          <p:cNvGrpSpPr/>
          <p:nvPr/>
        </p:nvGrpSpPr>
        <p:grpSpPr>
          <a:xfrm>
            <a:off x="2013255" y="1395944"/>
            <a:ext cx="8896753" cy="398851"/>
            <a:chOff x="1992757" y="1550400"/>
            <a:chExt cx="8896753" cy="398851"/>
          </a:xfrm>
          <a:solidFill>
            <a:schemeClr val="bg2"/>
          </a:solidFill>
        </p:grpSpPr>
        <p:sp>
          <p:nvSpPr>
            <p:cNvPr id="29" name="Chevron 28"/>
            <p:cNvSpPr/>
            <p:nvPr/>
          </p:nvSpPr>
          <p:spPr>
            <a:xfrm>
              <a:off x="1992757" y="1550400"/>
              <a:ext cx="2310813" cy="398851"/>
            </a:xfrm>
            <a:prstGeom prst="chevron">
              <a:avLst/>
            </a:prstGeom>
            <a:solidFill>
              <a:schemeClr val="accent5">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chemeClr val="bg1"/>
                  </a:solidFill>
                </a:rPr>
                <a:t>Observe</a:t>
              </a:r>
            </a:p>
          </p:txBody>
        </p:sp>
        <p:sp>
          <p:nvSpPr>
            <p:cNvPr id="30" name="Chevron 29"/>
            <p:cNvSpPr/>
            <p:nvPr/>
          </p:nvSpPr>
          <p:spPr>
            <a:xfrm>
              <a:off x="4188070" y="1550400"/>
              <a:ext cx="2310813" cy="398851"/>
            </a:xfrm>
            <a:prstGeom prst="chevron">
              <a:avLst/>
            </a:prstGeom>
            <a:solidFill>
              <a:schemeClr val="accent5">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chemeClr val="bg1"/>
                  </a:solidFill>
                </a:rPr>
                <a:t>Orient</a:t>
              </a:r>
            </a:p>
          </p:txBody>
        </p:sp>
        <p:sp>
          <p:nvSpPr>
            <p:cNvPr id="33" name="Chevron 32"/>
            <p:cNvSpPr/>
            <p:nvPr/>
          </p:nvSpPr>
          <p:spPr>
            <a:xfrm>
              <a:off x="6383384" y="1550400"/>
              <a:ext cx="2310813" cy="398851"/>
            </a:xfrm>
            <a:prstGeom prst="chevron">
              <a:avLst/>
            </a:prstGeom>
            <a:solidFill>
              <a:schemeClr val="accent5">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chemeClr val="bg1"/>
                  </a:solidFill>
                </a:rPr>
                <a:t>Decide</a:t>
              </a:r>
            </a:p>
          </p:txBody>
        </p:sp>
        <p:sp>
          <p:nvSpPr>
            <p:cNvPr id="34" name="Chevron 33"/>
            <p:cNvSpPr/>
            <p:nvPr/>
          </p:nvSpPr>
          <p:spPr>
            <a:xfrm>
              <a:off x="8578697" y="1550400"/>
              <a:ext cx="2310813" cy="398851"/>
            </a:xfrm>
            <a:prstGeom prst="chevron">
              <a:avLst/>
            </a:prstGeom>
            <a:solidFill>
              <a:schemeClr val="accent5">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b="1" dirty="0">
                  <a:solidFill>
                    <a:schemeClr val="bg1"/>
                  </a:solidFill>
                </a:rPr>
                <a:t>Act</a:t>
              </a:r>
            </a:p>
          </p:txBody>
        </p:sp>
      </p:grpSp>
    </p:spTree>
    <p:extLst>
      <p:ext uri="{BB962C8B-B14F-4D97-AF65-F5344CB8AC3E}">
        <p14:creationId xmlns:p14="http://schemas.microsoft.com/office/powerpoint/2010/main" val="99502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rmAutofit/>
          </a:bodyPr>
          <a:lstStyle/>
          <a:p>
            <a:r>
              <a:rPr lang="en-US" dirty="0"/>
              <a:t>Artificial Intelligence Everywhere</a:t>
            </a:r>
          </a:p>
        </p:txBody>
      </p:sp>
      <p:grpSp>
        <p:nvGrpSpPr>
          <p:cNvPr id="15" name="Group 14"/>
          <p:cNvGrpSpPr/>
          <p:nvPr/>
        </p:nvGrpSpPr>
        <p:grpSpPr>
          <a:xfrm>
            <a:off x="1385293" y="1690688"/>
            <a:ext cx="9421414" cy="5039894"/>
            <a:chOff x="838200" y="1513267"/>
            <a:chExt cx="9421414" cy="5039894"/>
          </a:xfrm>
        </p:grpSpPr>
        <p:sp>
          <p:nvSpPr>
            <p:cNvPr id="6" name="Rectangle 5"/>
            <p:cNvSpPr/>
            <p:nvPr/>
          </p:nvSpPr>
          <p:spPr>
            <a:xfrm>
              <a:off x="838200" y="5036574"/>
              <a:ext cx="1767006" cy="923330"/>
            </a:xfrm>
            <a:prstGeom prst="rect">
              <a:avLst/>
            </a:prstGeom>
          </p:spPr>
          <p:txBody>
            <a:bodyPr wrap="square">
              <a:spAutoFit/>
            </a:bodyPr>
            <a:lstStyle/>
            <a:p>
              <a:r>
                <a:rPr lang="en-US" b="1" dirty="0">
                  <a:latin typeface="CheltenhamStd-Book"/>
                </a:rPr>
                <a:t>Apple’s</a:t>
              </a:r>
              <a:r>
                <a:rPr lang="tr-TR" b="1" dirty="0">
                  <a:latin typeface="CheltenhamStd-Book"/>
                </a:rPr>
                <a:t> </a:t>
              </a:r>
              <a:r>
                <a:rPr lang="en-US" b="1" dirty="0">
                  <a:latin typeface="CheltenhamStd-Book"/>
                </a:rPr>
                <a:t>Siri</a:t>
              </a:r>
              <a:r>
                <a:rPr lang="en-US" dirty="0">
                  <a:latin typeface="CheltenhamStd-Book"/>
                </a:rPr>
                <a:t> talking </a:t>
              </a:r>
            </a:p>
            <a:p>
              <a:r>
                <a:rPr lang="en-US" dirty="0">
                  <a:latin typeface="CheltenhamStd-Book"/>
                </a:rPr>
                <a:t>with us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13267"/>
              <a:ext cx="1796499" cy="3183669"/>
            </a:xfrm>
            <a:prstGeom prst="rect">
              <a:avLst/>
            </a:prstGeom>
          </p:spPr>
        </p:pic>
        <p:sp>
          <p:nvSpPr>
            <p:cNvPr id="7" name="Rectangle 6"/>
            <p:cNvSpPr/>
            <p:nvPr/>
          </p:nvSpPr>
          <p:spPr>
            <a:xfrm>
              <a:off x="3200003" y="5036574"/>
              <a:ext cx="4872445" cy="369332"/>
            </a:xfrm>
            <a:prstGeom prst="rect">
              <a:avLst/>
            </a:prstGeom>
          </p:spPr>
          <p:txBody>
            <a:bodyPr wrap="square">
              <a:spAutoFit/>
            </a:bodyPr>
            <a:lstStyle/>
            <a:p>
              <a:r>
                <a:rPr lang="tr-TR" b="1" dirty="0">
                  <a:latin typeface="CheltenhamStd-Book"/>
                </a:rPr>
                <a:t>Amazon,</a:t>
              </a:r>
              <a:r>
                <a:rPr lang="en-US" b="1" dirty="0">
                  <a:latin typeface="CheltenhamStd-Book"/>
                </a:rPr>
                <a:t> </a:t>
              </a:r>
              <a:r>
                <a:rPr lang="en-US" dirty="0">
                  <a:latin typeface="CheltenhamStd-Book"/>
                </a:rPr>
                <a:t>recommendation system</a:t>
              </a:r>
            </a:p>
          </p:txBody>
        </p:sp>
        <p:sp>
          <p:nvSpPr>
            <p:cNvPr id="9" name="Rectangle 8"/>
            <p:cNvSpPr/>
            <p:nvPr/>
          </p:nvSpPr>
          <p:spPr>
            <a:xfrm>
              <a:off x="8473361" y="5036574"/>
              <a:ext cx="1786253" cy="923330"/>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Google Maps </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Finds the best route for us</a:t>
              </a:r>
            </a:p>
          </p:txBody>
        </p:sp>
        <p:sp>
          <p:nvSpPr>
            <p:cNvPr id="10" name="Rectangle 9"/>
            <p:cNvSpPr/>
            <p:nvPr/>
          </p:nvSpPr>
          <p:spPr>
            <a:xfrm>
              <a:off x="2634699" y="5629831"/>
              <a:ext cx="5833036" cy="923330"/>
            </a:xfrm>
            <a:prstGeom prst="rect">
              <a:avLst/>
            </a:prstGeom>
          </p:spPr>
          <p:txBody>
            <a:bodyPr wrap="square">
              <a:spAutoFit/>
            </a:bodyPr>
            <a:lstStyle/>
            <a:p>
              <a:r>
                <a:rPr lang="en-US" dirty="0">
                  <a:latin typeface="CheltenhamStd-Book"/>
                </a:rPr>
                <a:t>…And others, e.g., providing financial advice</a:t>
              </a:r>
              <a:r>
                <a:rPr lang="tr-TR" dirty="0">
                  <a:latin typeface="CheltenhamStd-Book"/>
                </a:rPr>
                <a:t> </a:t>
              </a:r>
              <a:r>
                <a:rPr lang="en-US" dirty="0">
                  <a:latin typeface="CheltenhamStd-Book"/>
                </a:rPr>
                <a:t>(</a:t>
              </a:r>
              <a:r>
                <a:rPr lang="en-US" b="1" dirty="0">
                  <a:latin typeface="CheltenhamStd-Book"/>
                </a:rPr>
                <a:t>Schwab’s</a:t>
              </a:r>
              <a:r>
                <a:rPr lang="en-US" dirty="0">
                  <a:latin typeface="CheltenhamStd-Book"/>
                </a:rPr>
                <a:t> Intelligent Portfolio), expert second opinion for cancer patients (</a:t>
              </a:r>
              <a:r>
                <a:rPr lang="en-US" b="1" dirty="0">
                  <a:latin typeface="CheltenhamStd-Book"/>
                </a:rPr>
                <a:t>IBM’s Watson</a:t>
              </a:r>
              <a:r>
                <a:rPr lang="en-US" dirty="0">
                  <a:latin typeface="CheltenhamStd-Book"/>
                </a:rPr>
                <a:t>)</a:t>
              </a:r>
              <a:r>
                <a:rPr lang="tr-TR" dirty="0">
                  <a:latin typeface="CheltenhamStd-Book"/>
                </a:rPr>
                <a:t>..</a:t>
              </a:r>
              <a:r>
                <a:rPr lang="en-US" dirty="0">
                  <a:latin typeface="CheltenhamStd-Book"/>
                </a:rPr>
                <a:t>.</a:t>
              </a:r>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7735" y="1513267"/>
              <a:ext cx="1791879" cy="3185563"/>
            </a:xfrm>
            <a:prstGeom prst="rect">
              <a:avLst/>
            </a:prstGeom>
          </p:spPr>
        </p:pic>
        <p:pic>
          <p:nvPicPr>
            <p:cNvPr id="14" name="Picture 13"/>
            <p:cNvPicPr>
              <a:picLocks noChangeAspect="1"/>
            </p:cNvPicPr>
            <p:nvPr/>
          </p:nvPicPr>
          <p:blipFill rotWithShape="1">
            <a:blip r:embed="rId4"/>
            <a:srcRect l="622" t="6249" r="4942" b="11914"/>
            <a:stretch/>
          </p:blipFill>
          <p:spPr>
            <a:xfrm>
              <a:off x="3200003" y="1535791"/>
              <a:ext cx="4775503" cy="3161145"/>
            </a:xfrm>
            <a:prstGeom prst="rect">
              <a:avLst/>
            </a:prstGeom>
          </p:spPr>
        </p:pic>
      </p:grpSp>
    </p:spTree>
    <p:extLst>
      <p:ext uri="{BB962C8B-B14F-4D97-AF65-F5344CB8AC3E}">
        <p14:creationId xmlns:p14="http://schemas.microsoft.com/office/powerpoint/2010/main" val="1861553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a:t>Artificial Intelligence</a:t>
            </a:r>
            <a:endParaRPr lang="en-US" dirty="0"/>
          </a:p>
        </p:txBody>
      </p:sp>
      <p:sp>
        <p:nvSpPr>
          <p:cNvPr id="14" name="Content Placeholder 13"/>
          <p:cNvSpPr>
            <a:spLocks noGrp="1"/>
          </p:cNvSpPr>
          <p:nvPr>
            <p:ph idx="1"/>
          </p:nvPr>
        </p:nvSpPr>
        <p:spPr/>
        <p:txBody>
          <a:bodyPr>
            <a:noAutofit/>
          </a:bodyPr>
          <a:lstStyle/>
          <a:p>
            <a:pPr marL="0" indent="0">
              <a:lnSpc>
                <a:spcPct val="100000"/>
              </a:lnSpc>
              <a:spcBef>
                <a:spcPts val="0"/>
              </a:spcBef>
              <a:buNone/>
            </a:pPr>
            <a:r>
              <a:rPr lang="en-US" sz="2400" dirty="0">
                <a:latin typeface="Arial" panose="020B0604020202020204" pitchFamily="34" charset="0"/>
                <a:cs typeface="Arial" panose="020B0604020202020204" pitchFamily="34" charset="0"/>
              </a:rPr>
              <a:t>John McCarty (Stanford) coined the term in Dartmouth Conference (1956) where the aim is stated as:</a:t>
            </a:r>
          </a:p>
          <a:p>
            <a:pPr marL="457200" lvl="1" indent="0">
              <a:lnSpc>
                <a:spcPct val="100000"/>
              </a:lnSpc>
              <a:spcBef>
                <a:spcPts val="0"/>
              </a:spcBef>
              <a:buNone/>
            </a:pPr>
            <a:endParaRPr lang="en-US" i="1" dirty="0">
              <a:latin typeface="Arial" panose="020B0604020202020204" pitchFamily="34" charset="0"/>
              <a:cs typeface="Arial" panose="020B0604020202020204" pitchFamily="34" charset="0"/>
            </a:endParaRPr>
          </a:p>
          <a:p>
            <a:pPr marL="457200" lvl="1" indent="0">
              <a:lnSpc>
                <a:spcPct val="100000"/>
              </a:lnSpc>
              <a:spcBef>
                <a:spcPts val="0"/>
              </a:spcBef>
              <a:buNone/>
            </a:pPr>
            <a:r>
              <a:rPr lang="en-US" i="1" dirty="0">
                <a:latin typeface="Arial" panose="020B0604020202020204" pitchFamily="34" charset="0"/>
                <a:cs typeface="Arial" panose="020B0604020202020204" pitchFamily="34" charset="0"/>
              </a:rPr>
              <a:t>"...An attempt will be made to find how to make machines use language, form abstractions and concepts, solve kinds of problems now reserved for humans, and improve themselves. We think that a significant advance can be made in one or more of these problems if a carefully selected group of scientists work on it together for a summer…" (*)</a:t>
            </a:r>
            <a:endParaRPr lang="en-US"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2400" i="1" dirty="0">
              <a:latin typeface="Arial" panose="020B0604020202020204" pitchFamily="34" charset="0"/>
              <a:cs typeface="Arial" panose="020B0604020202020204" pitchFamily="34" charset="0"/>
            </a:endParaRPr>
          </a:p>
          <a:p>
            <a:pPr marL="0" indent="0">
              <a:lnSpc>
                <a:spcPct val="100000"/>
              </a:lnSpc>
              <a:spcBef>
                <a:spcPts val="0"/>
              </a:spcBef>
              <a:buNone/>
            </a:pPr>
            <a:r>
              <a:rPr lang="en-US" sz="2400" i="1" dirty="0">
                <a:latin typeface="Arial" panose="020B0604020202020204" pitchFamily="34" charset="0"/>
                <a:cs typeface="Arial" panose="020B0604020202020204" pitchFamily="34" charset="0"/>
              </a:rPr>
              <a:t>(*) John McCarthy, Marvin Minsky, Nathan Rochester, and Claude Shannon, “A Proposal for the Dartmouth Summer Research Project on </a:t>
            </a:r>
            <a:r>
              <a:rPr lang="en-US" sz="2400" i="1" u="sng" dirty="0">
                <a:latin typeface="Arial" panose="020B0604020202020204" pitchFamily="34" charset="0"/>
                <a:cs typeface="Arial" panose="020B0604020202020204" pitchFamily="34" charset="0"/>
              </a:rPr>
              <a:t>Artificial Intelligence</a:t>
            </a:r>
            <a:r>
              <a:rPr lang="en-US" sz="2400" i="1" dirty="0">
                <a:latin typeface="Arial" panose="020B0604020202020204" pitchFamily="34" charset="0"/>
                <a:cs typeface="Arial" panose="020B0604020202020204" pitchFamily="34" charset="0"/>
              </a:rPr>
              <a:t>” (1955)</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5426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88" y="969140"/>
            <a:ext cx="5264662" cy="3057372"/>
          </a:xfrm>
          <a:prstGeom prst="rect">
            <a:avLst/>
          </a:prstGeom>
          <a:solidFill>
            <a:schemeClr val="bg1">
              <a:lumMod val="95000"/>
              <a:alpha val="51765"/>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26" name="Rectangle 225"/>
          <p:cNvSpPr/>
          <p:nvPr/>
        </p:nvSpPr>
        <p:spPr>
          <a:xfrm>
            <a:off x="1588" y="3704085"/>
            <a:ext cx="254174" cy="336885"/>
          </a:xfrm>
          <a:prstGeom prst="rect">
            <a:avLst/>
          </a:prstGeom>
          <a:solidFill>
            <a:schemeClr val="tx1">
              <a:lumMod val="75000"/>
              <a:lumOff val="25000"/>
            </a:schemeClr>
          </a:solidFill>
          <a:ln w="9525" cap="flat" cmpd="sng" algn="ctr">
            <a:solidFill>
              <a:schemeClr val="tx1">
                <a:lumMod val="75000"/>
                <a:lumOff val="2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b="1" dirty="0">
              <a:solidFill>
                <a:schemeClr val="tx1"/>
              </a:solidFill>
            </a:endParaRPr>
          </a:p>
        </p:txBody>
      </p:sp>
      <p:sp>
        <p:nvSpPr>
          <p:cNvPr id="229" name="Rectangle 228"/>
          <p:cNvSpPr/>
          <p:nvPr/>
        </p:nvSpPr>
        <p:spPr>
          <a:xfrm>
            <a:off x="10271557" y="969140"/>
            <a:ext cx="1918856" cy="3057372"/>
          </a:xfrm>
          <a:prstGeom prst="rect">
            <a:avLst/>
          </a:prstGeom>
          <a:solidFill>
            <a:schemeClr val="accent2">
              <a:lumMod val="20000"/>
              <a:lumOff val="80000"/>
              <a:alpha val="51765"/>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27" name="Rectangle 226"/>
          <p:cNvSpPr/>
          <p:nvPr/>
        </p:nvSpPr>
        <p:spPr>
          <a:xfrm>
            <a:off x="11934156" y="3704085"/>
            <a:ext cx="256257" cy="336885"/>
          </a:xfrm>
          <a:prstGeom prst="rect">
            <a:avLst/>
          </a:prstGeom>
          <a:solidFill>
            <a:schemeClr val="tx1">
              <a:lumMod val="75000"/>
              <a:lumOff val="25000"/>
            </a:schemeClr>
          </a:solidFill>
          <a:ln w="9525" cap="flat" cmpd="sng" algn="ctr">
            <a:solidFill>
              <a:schemeClr val="tx1">
                <a:lumMod val="75000"/>
                <a:lumOff val="2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b="1" dirty="0">
              <a:solidFill>
                <a:schemeClr val="tx1"/>
              </a:solidFill>
            </a:endParaRPr>
          </a:p>
        </p:txBody>
      </p:sp>
      <p:sp>
        <p:nvSpPr>
          <p:cNvPr id="228" name="Rectangle 227"/>
          <p:cNvSpPr/>
          <p:nvPr/>
        </p:nvSpPr>
        <p:spPr>
          <a:xfrm>
            <a:off x="5266766" y="969140"/>
            <a:ext cx="5009213" cy="3057372"/>
          </a:xfrm>
          <a:prstGeom prst="rect">
            <a:avLst/>
          </a:prstGeom>
          <a:solidFill>
            <a:srgbClr val="ECDCBE">
              <a:alpha val="51765"/>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241" name="Picture 2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383" y="1771286"/>
            <a:ext cx="1575333" cy="886125"/>
          </a:xfrm>
          <a:prstGeom prst="rect">
            <a:avLst/>
          </a:prstGeom>
          <a:ln>
            <a:solidFill>
              <a:schemeClr val="tx2"/>
            </a:solidFill>
          </a:ln>
          <a:effectLst>
            <a:outerShdw blurRad="50800" dist="38100" dir="2700000" algn="tl" rotWithShape="0">
              <a:prstClr val="black">
                <a:alpha val="40000"/>
              </a:prstClr>
            </a:outerShdw>
          </a:effectLst>
        </p:spPr>
      </p:pic>
      <p:sp>
        <p:nvSpPr>
          <p:cNvPr id="3" name="Title 2"/>
          <p:cNvSpPr>
            <a:spLocks noGrp="1"/>
          </p:cNvSpPr>
          <p:nvPr>
            <p:ph type="title"/>
          </p:nvPr>
        </p:nvSpPr>
        <p:spPr>
          <a:xfrm>
            <a:off x="838200" y="365125"/>
            <a:ext cx="10515600" cy="488543"/>
          </a:xfrm>
        </p:spPr>
        <p:txBody>
          <a:bodyPr>
            <a:normAutofit fontScale="90000"/>
          </a:bodyPr>
          <a:lstStyle/>
          <a:p>
            <a:r>
              <a:rPr lang="en-US" dirty="0"/>
              <a:t>Brief History of Artificial Intelligence</a:t>
            </a:r>
          </a:p>
        </p:txBody>
      </p:sp>
      <p:sp>
        <p:nvSpPr>
          <p:cNvPr id="4" name="Rectangle 3"/>
          <p:cNvSpPr/>
          <p:nvPr/>
        </p:nvSpPr>
        <p:spPr>
          <a:xfrm>
            <a:off x="257167" y="3704085"/>
            <a:ext cx="11677000" cy="336885"/>
          </a:xfrm>
          <a:prstGeom prst="rect">
            <a:avLst/>
          </a:prstGeom>
          <a:solidFill>
            <a:schemeClr val="bg1">
              <a:lumMod val="8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400" b="1" dirty="0">
              <a:solidFill>
                <a:schemeClr val="tx1"/>
              </a:solidFill>
            </a:endParaRPr>
          </a:p>
        </p:txBody>
      </p:sp>
      <p:cxnSp>
        <p:nvCxnSpPr>
          <p:cNvPr id="15" name="Straight Connector 14"/>
          <p:cNvCxnSpPr/>
          <p:nvPr/>
        </p:nvCxnSpPr>
        <p:spPr>
          <a:xfrm>
            <a:off x="1925313" y="3704085"/>
            <a:ext cx="0" cy="336885"/>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29" name="Straight Connector 28"/>
          <p:cNvCxnSpPr/>
          <p:nvPr/>
        </p:nvCxnSpPr>
        <p:spPr>
          <a:xfrm>
            <a:off x="421758"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30" name="Straight Connector 29"/>
          <p:cNvCxnSpPr/>
          <p:nvPr/>
        </p:nvCxnSpPr>
        <p:spPr>
          <a:xfrm>
            <a:off x="589128"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31" name="Straight Connector 30"/>
          <p:cNvCxnSpPr/>
          <p:nvPr/>
        </p:nvCxnSpPr>
        <p:spPr>
          <a:xfrm>
            <a:off x="75649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32" name="Straight Connector 31"/>
          <p:cNvCxnSpPr/>
          <p:nvPr/>
        </p:nvCxnSpPr>
        <p:spPr>
          <a:xfrm>
            <a:off x="92386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33" name="Straight Connector 32"/>
          <p:cNvCxnSpPr/>
          <p:nvPr/>
        </p:nvCxnSpPr>
        <p:spPr>
          <a:xfrm>
            <a:off x="1091238" y="3704084"/>
            <a:ext cx="0" cy="12573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34" name="Straight Connector 33"/>
          <p:cNvCxnSpPr/>
          <p:nvPr/>
        </p:nvCxnSpPr>
        <p:spPr>
          <a:xfrm>
            <a:off x="1255828"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35" name="Straight Connector 34"/>
          <p:cNvCxnSpPr/>
          <p:nvPr/>
        </p:nvCxnSpPr>
        <p:spPr>
          <a:xfrm>
            <a:off x="1423200"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36" name="Straight Connector 35"/>
          <p:cNvCxnSpPr/>
          <p:nvPr/>
        </p:nvCxnSpPr>
        <p:spPr>
          <a:xfrm>
            <a:off x="1590570"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37" name="Straight Connector 36"/>
          <p:cNvCxnSpPr/>
          <p:nvPr/>
        </p:nvCxnSpPr>
        <p:spPr>
          <a:xfrm>
            <a:off x="1757940"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27" name="Straight Connector 126"/>
          <p:cNvCxnSpPr/>
          <p:nvPr/>
        </p:nvCxnSpPr>
        <p:spPr>
          <a:xfrm>
            <a:off x="3593463" y="3704085"/>
            <a:ext cx="0" cy="336885"/>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28" name="Straight Connector 127"/>
          <p:cNvCxnSpPr/>
          <p:nvPr/>
        </p:nvCxnSpPr>
        <p:spPr>
          <a:xfrm>
            <a:off x="208990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29" name="Straight Connector 128"/>
          <p:cNvCxnSpPr/>
          <p:nvPr/>
        </p:nvCxnSpPr>
        <p:spPr>
          <a:xfrm>
            <a:off x="225727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30" name="Straight Connector 129"/>
          <p:cNvCxnSpPr/>
          <p:nvPr/>
        </p:nvCxnSpPr>
        <p:spPr>
          <a:xfrm>
            <a:off x="2424648"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31" name="Straight Connector 130"/>
          <p:cNvCxnSpPr/>
          <p:nvPr/>
        </p:nvCxnSpPr>
        <p:spPr>
          <a:xfrm>
            <a:off x="259201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32" name="Straight Connector 131"/>
          <p:cNvCxnSpPr/>
          <p:nvPr/>
        </p:nvCxnSpPr>
        <p:spPr>
          <a:xfrm>
            <a:off x="2759388" y="3704084"/>
            <a:ext cx="0" cy="12573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33" name="Straight Connector 132"/>
          <p:cNvCxnSpPr/>
          <p:nvPr/>
        </p:nvCxnSpPr>
        <p:spPr>
          <a:xfrm>
            <a:off x="292397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34" name="Straight Connector 133"/>
          <p:cNvCxnSpPr/>
          <p:nvPr/>
        </p:nvCxnSpPr>
        <p:spPr>
          <a:xfrm>
            <a:off x="309134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35" name="Straight Connector 134"/>
          <p:cNvCxnSpPr/>
          <p:nvPr/>
        </p:nvCxnSpPr>
        <p:spPr>
          <a:xfrm>
            <a:off x="3258720"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36" name="Straight Connector 135"/>
          <p:cNvCxnSpPr/>
          <p:nvPr/>
        </p:nvCxnSpPr>
        <p:spPr>
          <a:xfrm>
            <a:off x="3426090"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38" name="Straight Connector 137"/>
          <p:cNvCxnSpPr/>
          <p:nvPr/>
        </p:nvCxnSpPr>
        <p:spPr>
          <a:xfrm>
            <a:off x="5261598" y="3704085"/>
            <a:ext cx="0" cy="336885"/>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39" name="Straight Connector 138"/>
          <p:cNvCxnSpPr/>
          <p:nvPr/>
        </p:nvCxnSpPr>
        <p:spPr>
          <a:xfrm>
            <a:off x="3758043"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40" name="Straight Connector 139"/>
          <p:cNvCxnSpPr/>
          <p:nvPr/>
        </p:nvCxnSpPr>
        <p:spPr>
          <a:xfrm>
            <a:off x="3925413"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41" name="Straight Connector 140"/>
          <p:cNvCxnSpPr/>
          <p:nvPr/>
        </p:nvCxnSpPr>
        <p:spPr>
          <a:xfrm>
            <a:off x="4092783"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42" name="Straight Connector 141"/>
          <p:cNvCxnSpPr/>
          <p:nvPr/>
        </p:nvCxnSpPr>
        <p:spPr>
          <a:xfrm>
            <a:off x="4260154"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43" name="Straight Connector 142"/>
          <p:cNvCxnSpPr/>
          <p:nvPr/>
        </p:nvCxnSpPr>
        <p:spPr>
          <a:xfrm>
            <a:off x="4427523" y="3704084"/>
            <a:ext cx="0" cy="12573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44" name="Straight Connector 143"/>
          <p:cNvCxnSpPr/>
          <p:nvPr/>
        </p:nvCxnSpPr>
        <p:spPr>
          <a:xfrm>
            <a:off x="4592114"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45" name="Straight Connector 144"/>
          <p:cNvCxnSpPr/>
          <p:nvPr/>
        </p:nvCxnSpPr>
        <p:spPr>
          <a:xfrm>
            <a:off x="4759484"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46" name="Straight Connector 145"/>
          <p:cNvCxnSpPr/>
          <p:nvPr/>
        </p:nvCxnSpPr>
        <p:spPr>
          <a:xfrm>
            <a:off x="4926855"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47" name="Straight Connector 146"/>
          <p:cNvCxnSpPr/>
          <p:nvPr/>
        </p:nvCxnSpPr>
        <p:spPr>
          <a:xfrm>
            <a:off x="5094224"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49" name="Straight Connector 148"/>
          <p:cNvCxnSpPr/>
          <p:nvPr/>
        </p:nvCxnSpPr>
        <p:spPr>
          <a:xfrm>
            <a:off x="6929748" y="3704085"/>
            <a:ext cx="0" cy="336885"/>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0" name="Straight Connector 149"/>
          <p:cNvCxnSpPr/>
          <p:nvPr/>
        </p:nvCxnSpPr>
        <p:spPr>
          <a:xfrm>
            <a:off x="5426192"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1" name="Straight Connector 150"/>
          <p:cNvCxnSpPr/>
          <p:nvPr/>
        </p:nvCxnSpPr>
        <p:spPr>
          <a:xfrm>
            <a:off x="5593563"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2" name="Straight Connector 151"/>
          <p:cNvCxnSpPr/>
          <p:nvPr/>
        </p:nvCxnSpPr>
        <p:spPr>
          <a:xfrm>
            <a:off x="5760933"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3" name="Straight Connector 152"/>
          <p:cNvCxnSpPr/>
          <p:nvPr/>
        </p:nvCxnSpPr>
        <p:spPr>
          <a:xfrm>
            <a:off x="5928305"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4" name="Straight Connector 153"/>
          <p:cNvCxnSpPr/>
          <p:nvPr/>
        </p:nvCxnSpPr>
        <p:spPr>
          <a:xfrm>
            <a:off x="6095673" y="3704084"/>
            <a:ext cx="0" cy="12573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5" name="Straight Connector 154"/>
          <p:cNvCxnSpPr/>
          <p:nvPr/>
        </p:nvCxnSpPr>
        <p:spPr>
          <a:xfrm>
            <a:off x="6260264"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6" name="Straight Connector 155"/>
          <p:cNvCxnSpPr/>
          <p:nvPr/>
        </p:nvCxnSpPr>
        <p:spPr>
          <a:xfrm>
            <a:off x="6427634"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7" name="Straight Connector 156"/>
          <p:cNvCxnSpPr/>
          <p:nvPr/>
        </p:nvCxnSpPr>
        <p:spPr>
          <a:xfrm>
            <a:off x="6595006"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8" name="Straight Connector 157"/>
          <p:cNvCxnSpPr/>
          <p:nvPr/>
        </p:nvCxnSpPr>
        <p:spPr>
          <a:xfrm>
            <a:off x="6762375"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59" name="Straight Connector 158"/>
          <p:cNvCxnSpPr/>
          <p:nvPr/>
        </p:nvCxnSpPr>
        <p:spPr>
          <a:xfrm>
            <a:off x="8597884" y="3704085"/>
            <a:ext cx="0" cy="336885"/>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60" name="Straight Connector 159"/>
          <p:cNvCxnSpPr/>
          <p:nvPr/>
        </p:nvCxnSpPr>
        <p:spPr>
          <a:xfrm>
            <a:off x="7094327"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61" name="Straight Connector 160"/>
          <p:cNvCxnSpPr/>
          <p:nvPr/>
        </p:nvCxnSpPr>
        <p:spPr>
          <a:xfrm>
            <a:off x="7261698"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62" name="Straight Connector 161"/>
          <p:cNvCxnSpPr/>
          <p:nvPr/>
        </p:nvCxnSpPr>
        <p:spPr>
          <a:xfrm>
            <a:off x="7429068"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63" name="Straight Connector 162"/>
          <p:cNvCxnSpPr/>
          <p:nvPr/>
        </p:nvCxnSpPr>
        <p:spPr>
          <a:xfrm>
            <a:off x="759643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64" name="Straight Connector 163"/>
          <p:cNvCxnSpPr/>
          <p:nvPr/>
        </p:nvCxnSpPr>
        <p:spPr>
          <a:xfrm>
            <a:off x="7763808" y="3704084"/>
            <a:ext cx="0" cy="12573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65" name="Straight Connector 164"/>
          <p:cNvCxnSpPr/>
          <p:nvPr/>
        </p:nvCxnSpPr>
        <p:spPr>
          <a:xfrm>
            <a:off x="792839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66" name="Straight Connector 165"/>
          <p:cNvCxnSpPr/>
          <p:nvPr/>
        </p:nvCxnSpPr>
        <p:spPr>
          <a:xfrm>
            <a:off x="8095768"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67" name="Straight Connector 166"/>
          <p:cNvCxnSpPr/>
          <p:nvPr/>
        </p:nvCxnSpPr>
        <p:spPr>
          <a:xfrm>
            <a:off x="8263140"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68" name="Straight Connector 167"/>
          <p:cNvCxnSpPr/>
          <p:nvPr/>
        </p:nvCxnSpPr>
        <p:spPr>
          <a:xfrm>
            <a:off x="8430510"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0" name="Straight Connector 169"/>
          <p:cNvCxnSpPr/>
          <p:nvPr/>
        </p:nvCxnSpPr>
        <p:spPr>
          <a:xfrm>
            <a:off x="10266033" y="3704085"/>
            <a:ext cx="0" cy="336885"/>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1" name="Straight Connector 170"/>
          <p:cNvCxnSpPr/>
          <p:nvPr/>
        </p:nvCxnSpPr>
        <p:spPr>
          <a:xfrm>
            <a:off x="8762477"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2" name="Straight Connector 171"/>
          <p:cNvCxnSpPr/>
          <p:nvPr/>
        </p:nvCxnSpPr>
        <p:spPr>
          <a:xfrm>
            <a:off x="892984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3" name="Straight Connector 172"/>
          <p:cNvCxnSpPr/>
          <p:nvPr/>
        </p:nvCxnSpPr>
        <p:spPr>
          <a:xfrm>
            <a:off x="909721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4" name="Straight Connector 173"/>
          <p:cNvCxnSpPr/>
          <p:nvPr/>
        </p:nvCxnSpPr>
        <p:spPr>
          <a:xfrm>
            <a:off x="9264588"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5" name="Straight Connector 174"/>
          <p:cNvCxnSpPr/>
          <p:nvPr/>
        </p:nvCxnSpPr>
        <p:spPr>
          <a:xfrm>
            <a:off x="9431958" y="3704084"/>
            <a:ext cx="0" cy="12573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6" name="Straight Connector 175"/>
          <p:cNvCxnSpPr/>
          <p:nvPr/>
        </p:nvCxnSpPr>
        <p:spPr>
          <a:xfrm>
            <a:off x="9596550"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7" name="Straight Connector 176"/>
          <p:cNvCxnSpPr/>
          <p:nvPr/>
        </p:nvCxnSpPr>
        <p:spPr>
          <a:xfrm>
            <a:off x="976391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8" name="Straight Connector 177"/>
          <p:cNvCxnSpPr/>
          <p:nvPr/>
        </p:nvCxnSpPr>
        <p:spPr>
          <a:xfrm>
            <a:off x="9931289"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79" name="Straight Connector 178"/>
          <p:cNvCxnSpPr/>
          <p:nvPr/>
        </p:nvCxnSpPr>
        <p:spPr>
          <a:xfrm>
            <a:off x="10098660"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81" name="Straight Connector 180"/>
          <p:cNvCxnSpPr/>
          <p:nvPr/>
        </p:nvCxnSpPr>
        <p:spPr>
          <a:xfrm>
            <a:off x="10430612"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82" name="Straight Connector 181"/>
          <p:cNvCxnSpPr/>
          <p:nvPr/>
        </p:nvCxnSpPr>
        <p:spPr>
          <a:xfrm>
            <a:off x="10597983"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83" name="Straight Connector 182"/>
          <p:cNvCxnSpPr/>
          <p:nvPr/>
        </p:nvCxnSpPr>
        <p:spPr>
          <a:xfrm>
            <a:off x="10765353"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84" name="Straight Connector 183"/>
          <p:cNvCxnSpPr/>
          <p:nvPr/>
        </p:nvCxnSpPr>
        <p:spPr>
          <a:xfrm>
            <a:off x="10932723"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85" name="Straight Connector 184"/>
          <p:cNvCxnSpPr/>
          <p:nvPr/>
        </p:nvCxnSpPr>
        <p:spPr>
          <a:xfrm>
            <a:off x="11100094" y="3704084"/>
            <a:ext cx="0" cy="12573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86" name="Straight Connector 185"/>
          <p:cNvCxnSpPr/>
          <p:nvPr/>
        </p:nvCxnSpPr>
        <p:spPr>
          <a:xfrm>
            <a:off x="11264684"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87" name="Straight Connector 186"/>
          <p:cNvCxnSpPr/>
          <p:nvPr/>
        </p:nvCxnSpPr>
        <p:spPr>
          <a:xfrm>
            <a:off x="11432054"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88" name="Straight Connector 187"/>
          <p:cNvCxnSpPr/>
          <p:nvPr/>
        </p:nvCxnSpPr>
        <p:spPr>
          <a:xfrm>
            <a:off x="11599424"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189" name="Straight Connector 188"/>
          <p:cNvCxnSpPr/>
          <p:nvPr/>
        </p:nvCxnSpPr>
        <p:spPr>
          <a:xfrm>
            <a:off x="11766795" y="3704084"/>
            <a:ext cx="2781" cy="69850"/>
          </a:xfrm>
          <a:prstGeom prst="line">
            <a:avLst/>
          </a:prstGeom>
          <a:solidFill>
            <a:schemeClr val="bg1">
              <a:lumMod val="95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
        <p:nvSpPr>
          <p:cNvPr id="202" name="TextBox 201"/>
          <p:cNvSpPr txBox="1"/>
          <p:nvPr/>
        </p:nvSpPr>
        <p:spPr>
          <a:xfrm>
            <a:off x="1631003" y="3386566"/>
            <a:ext cx="588623" cy="307777"/>
          </a:xfrm>
          <a:prstGeom prst="rect">
            <a:avLst/>
          </a:prstGeom>
          <a:noFill/>
        </p:spPr>
        <p:txBody>
          <a:bodyPr wrap="none" rtlCol="0">
            <a:spAutoFit/>
          </a:bodyPr>
          <a:lstStyle/>
          <a:p>
            <a:pPr algn="ctr"/>
            <a:r>
              <a:rPr lang="en-US" sz="1400" b="1" dirty="0"/>
              <a:t>1960</a:t>
            </a:r>
          </a:p>
        </p:txBody>
      </p:sp>
      <p:sp>
        <p:nvSpPr>
          <p:cNvPr id="203" name="TextBox 202"/>
          <p:cNvSpPr txBox="1"/>
          <p:nvPr/>
        </p:nvSpPr>
        <p:spPr>
          <a:xfrm>
            <a:off x="3299153" y="3386566"/>
            <a:ext cx="588623" cy="307777"/>
          </a:xfrm>
          <a:prstGeom prst="rect">
            <a:avLst/>
          </a:prstGeom>
          <a:noFill/>
        </p:spPr>
        <p:txBody>
          <a:bodyPr wrap="none" rtlCol="0">
            <a:spAutoFit/>
          </a:bodyPr>
          <a:lstStyle/>
          <a:p>
            <a:pPr algn="ctr"/>
            <a:r>
              <a:rPr lang="en-US" sz="1400" b="1" dirty="0"/>
              <a:t>1970</a:t>
            </a:r>
          </a:p>
        </p:txBody>
      </p:sp>
      <p:sp>
        <p:nvSpPr>
          <p:cNvPr id="204" name="TextBox 203"/>
          <p:cNvSpPr txBox="1"/>
          <p:nvPr/>
        </p:nvSpPr>
        <p:spPr>
          <a:xfrm>
            <a:off x="4972456" y="3386566"/>
            <a:ext cx="588623" cy="307777"/>
          </a:xfrm>
          <a:prstGeom prst="rect">
            <a:avLst/>
          </a:prstGeom>
          <a:noFill/>
        </p:spPr>
        <p:txBody>
          <a:bodyPr wrap="none" rtlCol="0">
            <a:spAutoFit/>
          </a:bodyPr>
          <a:lstStyle/>
          <a:p>
            <a:pPr algn="ctr"/>
            <a:r>
              <a:rPr lang="en-US" sz="1400" b="1" dirty="0"/>
              <a:t>1980</a:t>
            </a:r>
          </a:p>
        </p:txBody>
      </p:sp>
      <p:sp>
        <p:nvSpPr>
          <p:cNvPr id="205" name="TextBox 204"/>
          <p:cNvSpPr txBox="1"/>
          <p:nvPr/>
        </p:nvSpPr>
        <p:spPr>
          <a:xfrm>
            <a:off x="6635438" y="3386566"/>
            <a:ext cx="588623" cy="307777"/>
          </a:xfrm>
          <a:prstGeom prst="rect">
            <a:avLst/>
          </a:prstGeom>
          <a:noFill/>
        </p:spPr>
        <p:txBody>
          <a:bodyPr wrap="none" rtlCol="0">
            <a:spAutoFit/>
          </a:bodyPr>
          <a:lstStyle/>
          <a:p>
            <a:pPr algn="ctr"/>
            <a:r>
              <a:rPr lang="en-US" sz="1400" b="1" dirty="0"/>
              <a:t>1990</a:t>
            </a:r>
          </a:p>
        </p:txBody>
      </p:sp>
      <p:sp>
        <p:nvSpPr>
          <p:cNvPr id="206" name="TextBox 205"/>
          <p:cNvSpPr txBox="1"/>
          <p:nvPr/>
        </p:nvSpPr>
        <p:spPr>
          <a:xfrm>
            <a:off x="8303573" y="3386566"/>
            <a:ext cx="588623" cy="307777"/>
          </a:xfrm>
          <a:prstGeom prst="rect">
            <a:avLst/>
          </a:prstGeom>
          <a:noFill/>
        </p:spPr>
        <p:txBody>
          <a:bodyPr wrap="none" rtlCol="0">
            <a:spAutoFit/>
          </a:bodyPr>
          <a:lstStyle/>
          <a:p>
            <a:pPr algn="ctr"/>
            <a:r>
              <a:rPr lang="en-US" sz="1400" b="1" dirty="0"/>
              <a:t>2000</a:t>
            </a:r>
          </a:p>
        </p:txBody>
      </p:sp>
      <p:sp>
        <p:nvSpPr>
          <p:cNvPr id="207" name="TextBox 206"/>
          <p:cNvSpPr txBox="1"/>
          <p:nvPr/>
        </p:nvSpPr>
        <p:spPr>
          <a:xfrm>
            <a:off x="9971709" y="3386565"/>
            <a:ext cx="588623" cy="307777"/>
          </a:xfrm>
          <a:prstGeom prst="rect">
            <a:avLst/>
          </a:prstGeom>
          <a:noFill/>
        </p:spPr>
        <p:txBody>
          <a:bodyPr wrap="none" rtlCol="0">
            <a:spAutoFit/>
          </a:bodyPr>
          <a:lstStyle/>
          <a:p>
            <a:pPr algn="ctr"/>
            <a:r>
              <a:rPr lang="en-US" sz="1400" b="1" dirty="0"/>
              <a:t>2010</a:t>
            </a:r>
          </a:p>
        </p:txBody>
      </p:sp>
      <p:sp>
        <p:nvSpPr>
          <p:cNvPr id="122" name="TextBox 121"/>
          <p:cNvSpPr txBox="1"/>
          <p:nvPr/>
        </p:nvSpPr>
        <p:spPr>
          <a:xfrm>
            <a:off x="-31913" y="3351139"/>
            <a:ext cx="588623" cy="307777"/>
          </a:xfrm>
          <a:prstGeom prst="rect">
            <a:avLst/>
          </a:prstGeom>
          <a:noFill/>
        </p:spPr>
        <p:txBody>
          <a:bodyPr wrap="none" rtlCol="0">
            <a:spAutoFit/>
          </a:bodyPr>
          <a:lstStyle/>
          <a:p>
            <a:pPr algn="ctr"/>
            <a:r>
              <a:rPr lang="en-US" sz="1400" b="1" dirty="0"/>
              <a:t>1950</a:t>
            </a:r>
          </a:p>
        </p:txBody>
      </p:sp>
      <p:sp>
        <p:nvSpPr>
          <p:cNvPr id="123" name="TextBox 122"/>
          <p:cNvSpPr txBox="1"/>
          <p:nvPr/>
        </p:nvSpPr>
        <p:spPr>
          <a:xfrm>
            <a:off x="11614196" y="3406714"/>
            <a:ext cx="588623" cy="307777"/>
          </a:xfrm>
          <a:prstGeom prst="rect">
            <a:avLst/>
          </a:prstGeom>
          <a:noFill/>
        </p:spPr>
        <p:txBody>
          <a:bodyPr wrap="none" rtlCol="0">
            <a:spAutoFit/>
          </a:bodyPr>
          <a:lstStyle/>
          <a:p>
            <a:pPr algn="ctr"/>
            <a:r>
              <a:rPr lang="en-US" sz="1400" b="1" dirty="0"/>
              <a:t>2020</a:t>
            </a:r>
          </a:p>
        </p:txBody>
      </p:sp>
      <p:sp>
        <p:nvSpPr>
          <p:cNvPr id="235" name="TextBox 234"/>
          <p:cNvSpPr txBox="1"/>
          <p:nvPr/>
        </p:nvSpPr>
        <p:spPr>
          <a:xfrm>
            <a:off x="4584209" y="5226436"/>
            <a:ext cx="3023585" cy="276999"/>
          </a:xfrm>
          <a:prstGeom prst="rect">
            <a:avLst/>
          </a:prstGeom>
          <a:noFill/>
        </p:spPr>
        <p:txBody>
          <a:bodyPr wrap="none" rtlCol="0">
            <a:spAutoFit/>
          </a:bodyPr>
          <a:lstStyle/>
          <a:p>
            <a:pPr algn="ctr"/>
            <a:r>
              <a:rPr lang="en-US" sz="1200" b="1" i="1" dirty="0">
                <a:solidFill>
                  <a:srgbClr val="0000FF"/>
                </a:solidFill>
              </a:rPr>
              <a:t>*human or super-human performance</a:t>
            </a: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4224" y="1849853"/>
            <a:ext cx="1179562" cy="1551122"/>
          </a:xfrm>
          <a:prstGeom prst="rect">
            <a:avLst/>
          </a:prstGeom>
          <a:ln>
            <a:solidFill>
              <a:schemeClr val="tx2"/>
            </a:solidFill>
          </a:ln>
          <a:effectLst>
            <a:outerShdw blurRad="50800" dist="38100" dir="2700000" algn="tl" rotWithShape="0">
              <a:prstClr val="black">
                <a:alpha val="40000"/>
              </a:prstClr>
            </a:outerShdw>
          </a:effectLst>
        </p:spPr>
      </p:pic>
      <p:sp>
        <p:nvSpPr>
          <p:cNvPr id="238" name="TextBox 237"/>
          <p:cNvSpPr txBox="1"/>
          <p:nvPr/>
        </p:nvSpPr>
        <p:spPr>
          <a:xfrm>
            <a:off x="10798514" y="1271703"/>
            <a:ext cx="1290982" cy="577081"/>
          </a:xfrm>
          <a:prstGeom prst="rect">
            <a:avLst/>
          </a:prstGeom>
          <a:noFill/>
        </p:spPr>
        <p:txBody>
          <a:bodyPr wrap="square" rtlCol="0">
            <a:spAutoFit/>
          </a:bodyPr>
          <a:lstStyle>
            <a:defPPr>
              <a:defRPr lang="en-US"/>
            </a:defPPr>
            <a:lvl1pPr algn="ctr">
              <a:defRPr sz="800" b="1"/>
            </a:lvl1pPr>
          </a:lstStyle>
          <a:p>
            <a:r>
              <a:rPr lang="en-US" sz="1050" dirty="0"/>
              <a:t>2017 – Skin Cancer Detection</a:t>
            </a:r>
          </a:p>
        </p:txBody>
      </p:sp>
      <p:sp>
        <p:nvSpPr>
          <p:cNvPr id="28" name="Rectangle 27"/>
          <p:cNvSpPr/>
          <p:nvPr/>
        </p:nvSpPr>
        <p:spPr>
          <a:xfrm>
            <a:off x="584723" y="1853055"/>
            <a:ext cx="819281" cy="461665"/>
          </a:xfrm>
          <a:prstGeom prst="rect">
            <a:avLst/>
          </a:prstGeom>
        </p:spPr>
        <p:txBody>
          <a:bodyPr wrap="square">
            <a:spAutoFit/>
          </a:bodyPr>
          <a:lstStyle/>
          <a:p>
            <a:r>
              <a:rPr lang="en-US" sz="800" b="1" i="1" dirty="0"/>
              <a:t>“Can machines think?”</a:t>
            </a:r>
            <a:endParaRPr lang="en-US" sz="800" b="1" dirty="0"/>
          </a:p>
        </p:txBody>
      </p:sp>
      <p:sp>
        <p:nvSpPr>
          <p:cNvPr id="242" name="TextBox 241"/>
          <p:cNvSpPr txBox="1"/>
          <p:nvPr/>
        </p:nvSpPr>
        <p:spPr>
          <a:xfrm>
            <a:off x="735980" y="1505754"/>
            <a:ext cx="1290738" cy="253916"/>
          </a:xfrm>
          <a:prstGeom prst="rect">
            <a:avLst/>
          </a:prstGeom>
          <a:noFill/>
        </p:spPr>
        <p:txBody>
          <a:bodyPr wrap="none" rtlCol="0">
            <a:spAutoFit/>
          </a:bodyPr>
          <a:lstStyle/>
          <a:p>
            <a:pPr algn="ctr"/>
            <a:r>
              <a:rPr lang="en-US" sz="1050" b="1" dirty="0"/>
              <a:t>1950 – Turing Test</a:t>
            </a:r>
          </a:p>
        </p:txBody>
      </p:sp>
      <p:sp>
        <p:nvSpPr>
          <p:cNvPr id="243" name="TextBox 242"/>
          <p:cNvSpPr txBox="1"/>
          <p:nvPr/>
        </p:nvSpPr>
        <p:spPr>
          <a:xfrm>
            <a:off x="580382" y="2668063"/>
            <a:ext cx="1575242" cy="215444"/>
          </a:xfrm>
          <a:prstGeom prst="rect">
            <a:avLst/>
          </a:prstGeom>
          <a:noFill/>
        </p:spPr>
        <p:txBody>
          <a:bodyPr wrap="square" rtlCol="0">
            <a:spAutoFit/>
          </a:bodyPr>
          <a:lstStyle/>
          <a:p>
            <a:pPr algn="ctr"/>
            <a:r>
              <a:rPr lang="en-US" sz="800" b="1" dirty="0"/>
              <a:t>Alan Turing</a:t>
            </a:r>
          </a:p>
        </p:txBody>
      </p:sp>
      <p:cxnSp>
        <p:nvCxnSpPr>
          <p:cNvPr id="5" name="Straight Connector 4"/>
          <p:cNvCxnSpPr/>
          <p:nvPr/>
        </p:nvCxnSpPr>
        <p:spPr>
          <a:xfrm flipV="1">
            <a:off x="5266766" y="976955"/>
            <a:ext cx="9620" cy="2717388"/>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10266384" y="976955"/>
            <a:ext cx="9944" cy="2717388"/>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16" y="976956"/>
            <a:ext cx="846450" cy="307777"/>
          </a:xfrm>
          <a:prstGeom prst="rect">
            <a:avLst/>
          </a:prstGeom>
          <a:noFill/>
        </p:spPr>
        <p:txBody>
          <a:bodyPr wrap="none" rtlCol="0">
            <a:spAutoFit/>
          </a:bodyPr>
          <a:lstStyle/>
          <a:p>
            <a:r>
              <a:rPr lang="en-US" sz="1400" b="1" dirty="0">
                <a:solidFill>
                  <a:schemeClr val="tx1">
                    <a:lumMod val="50000"/>
                    <a:lumOff val="50000"/>
                  </a:schemeClr>
                </a:solidFill>
              </a:rPr>
              <a:t>Early AI</a:t>
            </a:r>
          </a:p>
        </p:txBody>
      </p:sp>
      <p:sp>
        <p:nvSpPr>
          <p:cNvPr id="190" name="TextBox 189"/>
          <p:cNvSpPr txBox="1"/>
          <p:nvPr/>
        </p:nvSpPr>
        <p:spPr>
          <a:xfrm>
            <a:off x="5276386" y="976956"/>
            <a:ext cx="1750800" cy="307777"/>
          </a:xfrm>
          <a:prstGeom prst="rect">
            <a:avLst/>
          </a:prstGeom>
          <a:noFill/>
        </p:spPr>
        <p:txBody>
          <a:bodyPr wrap="none" rtlCol="0">
            <a:spAutoFit/>
          </a:bodyPr>
          <a:lstStyle/>
          <a:p>
            <a:r>
              <a:rPr lang="en-US" sz="1400" b="1" dirty="0">
                <a:solidFill>
                  <a:schemeClr val="tx1">
                    <a:lumMod val="50000"/>
                    <a:lumOff val="50000"/>
                  </a:schemeClr>
                </a:solidFill>
              </a:rPr>
              <a:t>Machine Learning</a:t>
            </a:r>
          </a:p>
        </p:txBody>
      </p:sp>
      <p:sp>
        <p:nvSpPr>
          <p:cNvPr id="194" name="TextBox 193"/>
          <p:cNvSpPr txBox="1"/>
          <p:nvPr/>
        </p:nvSpPr>
        <p:spPr>
          <a:xfrm>
            <a:off x="10276328" y="976956"/>
            <a:ext cx="1455848" cy="307777"/>
          </a:xfrm>
          <a:prstGeom prst="rect">
            <a:avLst/>
          </a:prstGeom>
          <a:noFill/>
        </p:spPr>
        <p:txBody>
          <a:bodyPr wrap="none" rtlCol="0">
            <a:spAutoFit/>
          </a:bodyPr>
          <a:lstStyle/>
          <a:p>
            <a:r>
              <a:rPr lang="en-US" sz="1400" b="1" dirty="0">
                <a:solidFill>
                  <a:schemeClr val="tx1">
                    <a:lumMod val="50000"/>
                    <a:lumOff val="50000"/>
                  </a:schemeClr>
                </a:solidFill>
              </a:rPr>
              <a:t>Deep Learning</a:t>
            </a:r>
          </a:p>
        </p:txBody>
      </p:sp>
      <p:pic>
        <p:nvPicPr>
          <p:cNvPr id="200" name="Picture 199"/>
          <p:cNvPicPr>
            <a:picLocks noChangeAspect="1"/>
          </p:cNvPicPr>
          <p:nvPr/>
        </p:nvPicPr>
        <p:blipFill rotWithShape="1">
          <a:blip r:embed="rId5" cstate="print">
            <a:extLst>
              <a:ext uri="{28A0092B-C50C-407E-A947-70E740481C1C}">
                <a14:useLocalDpi xmlns:a14="http://schemas.microsoft.com/office/drawing/2010/main" val="0"/>
              </a:ext>
            </a:extLst>
          </a:blip>
          <a:srcRect l="827" t="1191" r="1174" b="8973"/>
          <a:stretch/>
        </p:blipFill>
        <p:spPr>
          <a:xfrm>
            <a:off x="2930421" y="1597251"/>
            <a:ext cx="1419225" cy="1135381"/>
          </a:xfrm>
          <a:prstGeom prst="rect">
            <a:avLst/>
          </a:prstGeom>
          <a:ln>
            <a:solidFill>
              <a:schemeClr val="tx2"/>
            </a:solidFill>
          </a:ln>
          <a:effectLst>
            <a:outerShdw blurRad="50800" dist="38100" dir="2700000" algn="tl" rotWithShape="0">
              <a:prstClr val="black">
                <a:alpha val="40000"/>
              </a:prstClr>
            </a:outerShdw>
          </a:effectLst>
        </p:spPr>
      </p:pic>
      <p:sp>
        <p:nvSpPr>
          <p:cNvPr id="201" name="TextBox 200"/>
          <p:cNvSpPr txBox="1"/>
          <p:nvPr/>
        </p:nvSpPr>
        <p:spPr>
          <a:xfrm>
            <a:off x="2926662" y="1178691"/>
            <a:ext cx="1406797" cy="430887"/>
          </a:xfrm>
          <a:prstGeom prst="rect">
            <a:avLst/>
          </a:prstGeom>
          <a:noFill/>
        </p:spPr>
        <p:txBody>
          <a:bodyPr wrap="square" rtlCol="0">
            <a:spAutoFit/>
          </a:bodyPr>
          <a:lstStyle/>
          <a:p>
            <a:pPr algn="ctr"/>
            <a:r>
              <a:rPr lang="en-US" sz="1050" b="1" dirty="0"/>
              <a:t>1956 – Dartmouth Conference</a:t>
            </a:r>
          </a:p>
        </p:txBody>
      </p:sp>
      <p:sp>
        <p:nvSpPr>
          <p:cNvPr id="209" name="TextBox 208"/>
          <p:cNvSpPr txBox="1"/>
          <p:nvPr/>
        </p:nvSpPr>
        <p:spPr>
          <a:xfrm>
            <a:off x="2723107" y="2729091"/>
            <a:ext cx="1838674" cy="338554"/>
          </a:xfrm>
          <a:prstGeom prst="rect">
            <a:avLst/>
          </a:prstGeom>
          <a:noFill/>
        </p:spPr>
        <p:txBody>
          <a:bodyPr wrap="square" rtlCol="0">
            <a:spAutoFit/>
          </a:bodyPr>
          <a:lstStyle/>
          <a:p>
            <a:pPr algn="ctr"/>
            <a:r>
              <a:rPr lang="en-US" sz="800" b="1" dirty="0"/>
              <a:t>Marvin Minsky – Claude </a:t>
            </a:r>
            <a:r>
              <a:rPr lang="en-US" sz="800" b="1"/>
              <a:t>Shannon </a:t>
            </a:r>
          </a:p>
          <a:p>
            <a:pPr algn="ctr"/>
            <a:r>
              <a:rPr lang="en-US" sz="800" b="1" dirty="0"/>
              <a:t>Ray </a:t>
            </a:r>
            <a:r>
              <a:rPr lang="en-US" sz="800" b="1" dirty="0" err="1"/>
              <a:t>Solomonoff</a:t>
            </a:r>
            <a:r>
              <a:rPr lang="en-US" sz="800" b="1" dirty="0"/>
              <a:t> – And Others</a:t>
            </a:r>
          </a:p>
        </p:txBody>
      </p:sp>
      <p:sp>
        <p:nvSpPr>
          <p:cNvPr id="269" name="TextBox 268"/>
          <p:cNvSpPr txBox="1"/>
          <p:nvPr/>
        </p:nvSpPr>
        <p:spPr>
          <a:xfrm>
            <a:off x="5131635" y="6483181"/>
            <a:ext cx="1928734" cy="215444"/>
          </a:xfrm>
          <a:prstGeom prst="rect">
            <a:avLst/>
          </a:prstGeom>
          <a:noFill/>
        </p:spPr>
        <p:txBody>
          <a:bodyPr wrap="none" rtlCol="0">
            <a:spAutoFit/>
          </a:bodyPr>
          <a:lstStyle/>
          <a:p>
            <a:pPr algn="ctr"/>
            <a:r>
              <a:rPr lang="en-US" sz="800" b="1" i="1" dirty="0">
                <a:solidFill>
                  <a:schemeClr val="bg1">
                    <a:lumMod val="50000"/>
                  </a:schemeClr>
                </a:solidFill>
              </a:rPr>
              <a:t>Adapted from 2017 AI Index Report</a:t>
            </a: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9520" y="2053591"/>
            <a:ext cx="1734742" cy="1114932"/>
          </a:xfrm>
          <a:prstGeom prst="rect">
            <a:avLst/>
          </a:prstGeom>
          <a:ln>
            <a:solidFill>
              <a:schemeClr val="tx2"/>
            </a:solidFill>
          </a:ln>
          <a:effectLst>
            <a:outerShdw blurRad="50800" dist="38100" dir="2700000" algn="tl" rotWithShape="0">
              <a:prstClr val="black">
                <a:alpha val="40000"/>
              </a:prstClr>
            </a:outerShdw>
          </a:effectLst>
        </p:spPr>
      </p:pic>
      <p:sp>
        <p:nvSpPr>
          <p:cNvPr id="276" name="TextBox 275"/>
          <p:cNvSpPr txBox="1"/>
          <p:nvPr/>
        </p:nvSpPr>
        <p:spPr>
          <a:xfrm>
            <a:off x="6837992" y="1790505"/>
            <a:ext cx="1345240" cy="261610"/>
          </a:xfrm>
          <a:prstGeom prst="rect">
            <a:avLst/>
          </a:prstGeom>
          <a:noFill/>
        </p:spPr>
        <p:txBody>
          <a:bodyPr wrap="none" rtlCol="0">
            <a:spAutoFit/>
          </a:bodyPr>
          <a:lstStyle>
            <a:defPPr>
              <a:defRPr lang="en-US"/>
            </a:defPPr>
            <a:lvl1pPr algn="ctr">
              <a:defRPr sz="800" b="1"/>
            </a:lvl1pPr>
          </a:lstStyle>
          <a:p>
            <a:r>
              <a:rPr lang="en-US" sz="1050" dirty="0"/>
              <a:t>1997 – Deep Blue</a:t>
            </a:r>
          </a:p>
        </p:txBody>
      </p:sp>
      <p:sp>
        <p:nvSpPr>
          <p:cNvPr id="335" name="TextBox 334"/>
          <p:cNvSpPr txBox="1"/>
          <p:nvPr/>
        </p:nvSpPr>
        <p:spPr>
          <a:xfrm>
            <a:off x="8960603" y="1338257"/>
            <a:ext cx="1392472" cy="253916"/>
          </a:xfrm>
          <a:prstGeom prst="rect">
            <a:avLst/>
          </a:prstGeom>
          <a:noFill/>
        </p:spPr>
        <p:txBody>
          <a:bodyPr wrap="square" rtlCol="0">
            <a:spAutoFit/>
          </a:bodyPr>
          <a:lstStyle>
            <a:defPPr>
              <a:defRPr lang="en-US"/>
            </a:defPPr>
            <a:lvl1pPr algn="ctr">
              <a:defRPr sz="800" b="1"/>
            </a:lvl1pPr>
          </a:lstStyle>
          <a:p>
            <a:r>
              <a:rPr lang="en-US" sz="1050" dirty="0"/>
              <a:t>2016 – </a:t>
            </a:r>
            <a:r>
              <a:rPr lang="en-US" sz="1050" dirty="0" err="1"/>
              <a:t>AlphaGo</a:t>
            </a:r>
            <a:endParaRPr lang="en-US" sz="1050" dirty="0"/>
          </a:p>
        </p:txBody>
      </p:sp>
      <p:sp>
        <p:nvSpPr>
          <p:cNvPr id="148" name="Rectangle 147"/>
          <p:cNvSpPr/>
          <p:nvPr/>
        </p:nvSpPr>
        <p:spPr>
          <a:xfrm>
            <a:off x="853565" y="5746067"/>
            <a:ext cx="9412467" cy="380996"/>
          </a:xfrm>
          <a:prstGeom prst="rect">
            <a:avLst/>
          </a:prstGeom>
          <a:solidFill>
            <a:srgbClr val="B9E5FA"/>
          </a:solidFill>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nchorCtr="0"/>
          <a:lstStyle/>
          <a:p>
            <a:pPr algn="ctr" fontAlgn="base">
              <a:spcBef>
                <a:spcPts val="600"/>
              </a:spcBef>
              <a:buSzPct val="125000"/>
            </a:pPr>
            <a:r>
              <a:rPr lang="en-US" sz="1600" b="1" kern="0" dirty="0">
                <a:latin typeface="Arial" pitchFamily="34" charset="0"/>
                <a:cs typeface="Arial" pitchFamily="34" charset="0"/>
              </a:rPr>
              <a:t>Recent breakthroughs have begun to fulfill the promise of artificial intelligence  (</a:t>
            </a:r>
            <a:r>
              <a:rPr lang="en-US" sz="1600" b="1" i="1" kern="0" dirty="0">
                <a:latin typeface="Arial" pitchFamily="34" charset="0"/>
                <a:cs typeface="Arial" pitchFamily="34" charset="0"/>
              </a:rPr>
              <a:t>Third Wave</a:t>
            </a:r>
            <a:r>
              <a:rPr lang="tr-TR" sz="1600" b="1" kern="0" dirty="0">
                <a:latin typeface="Arial" pitchFamily="34" charset="0"/>
                <a:cs typeface="Arial" pitchFamily="34" charset="0"/>
              </a:rPr>
              <a:t>)</a:t>
            </a:r>
            <a:endParaRPr lang="en-US" sz="1600" b="1" kern="0" dirty="0">
              <a:latin typeface="Arial" pitchFamily="34" charset="0"/>
              <a:cs typeface="Arial" pitchFamily="34" charset="0"/>
            </a:endParaRPr>
          </a:p>
        </p:txBody>
      </p:sp>
      <p:sp>
        <p:nvSpPr>
          <p:cNvPr id="169" name="TextBox 168"/>
          <p:cNvSpPr txBox="1"/>
          <p:nvPr/>
        </p:nvSpPr>
        <p:spPr>
          <a:xfrm>
            <a:off x="6752403" y="3186715"/>
            <a:ext cx="1505247" cy="215444"/>
          </a:xfrm>
          <a:prstGeom prst="rect">
            <a:avLst/>
          </a:prstGeom>
          <a:noFill/>
        </p:spPr>
        <p:txBody>
          <a:bodyPr wrap="square" rtlCol="0">
            <a:spAutoFit/>
          </a:bodyPr>
          <a:lstStyle/>
          <a:p>
            <a:pPr algn="ctr"/>
            <a:r>
              <a:rPr lang="en-US" sz="800" b="1" dirty="0"/>
              <a:t>Garry Kasparov</a:t>
            </a:r>
          </a:p>
        </p:txBody>
      </p:sp>
      <p:sp>
        <p:nvSpPr>
          <p:cNvPr id="137" name="TextBox 136"/>
          <p:cNvSpPr txBox="1"/>
          <p:nvPr/>
        </p:nvSpPr>
        <p:spPr>
          <a:xfrm>
            <a:off x="1084731" y="4146034"/>
            <a:ext cx="1013771" cy="861774"/>
          </a:xfrm>
          <a:prstGeom prst="rect">
            <a:avLst/>
          </a:prstGeom>
          <a:noFill/>
        </p:spPr>
        <p:txBody>
          <a:bodyPr wrap="square" rtlCol="0">
            <a:spAutoFit/>
          </a:bodyPr>
          <a:lstStyle/>
          <a:p>
            <a:r>
              <a:rPr lang="en-US" sz="1000" b="1" dirty="0"/>
              <a:t>1956 – John McCarthy coins term Artificial Intelligence</a:t>
            </a:r>
          </a:p>
        </p:txBody>
      </p:sp>
      <p:sp>
        <p:nvSpPr>
          <p:cNvPr id="191" name="TextBox 190"/>
          <p:cNvSpPr txBox="1"/>
          <p:nvPr/>
        </p:nvSpPr>
        <p:spPr>
          <a:xfrm>
            <a:off x="31829" y="4146034"/>
            <a:ext cx="1001762" cy="707886"/>
          </a:xfrm>
          <a:prstGeom prst="rect">
            <a:avLst/>
          </a:prstGeom>
          <a:noFill/>
        </p:spPr>
        <p:txBody>
          <a:bodyPr wrap="square" rtlCol="0">
            <a:spAutoFit/>
          </a:bodyPr>
          <a:lstStyle/>
          <a:p>
            <a:r>
              <a:rPr lang="en-US" sz="1000" b="1" dirty="0"/>
              <a:t>1950 – Alan Turing, </a:t>
            </a:r>
            <a:r>
              <a:rPr lang="en-US" sz="1000" b="1" i="1" dirty="0"/>
              <a:t>“Can machines think?”</a:t>
            </a:r>
            <a:endParaRPr lang="en-US" sz="1000" b="1" dirty="0"/>
          </a:p>
        </p:txBody>
      </p:sp>
      <p:sp>
        <p:nvSpPr>
          <p:cNvPr id="192" name="TextBox 191"/>
          <p:cNvSpPr txBox="1"/>
          <p:nvPr/>
        </p:nvSpPr>
        <p:spPr>
          <a:xfrm>
            <a:off x="6517638" y="4146034"/>
            <a:ext cx="1122989" cy="400110"/>
          </a:xfrm>
          <a:prstGeom prst="rect">
            <a:avLst/>
          </a:prstGeom>
          <a:noFill/>
        </p:spPr>
        <p:txBody>
          <a:bodyPr wrap="square" rtlCol="0">
            <a:spAutoFit/>
          </a:bodyPr>
          <a:lstStyle/>
          <a:p>
            <a:r>
              <a:rPr lang="en-US" sz="1000" b="1" dirty="0"/>
              <a:t>1986 – First self-driving car</a:t>
            </a:r>
          </a:p>
        </p:txBody>
      </p:sp>
      <p:sp>
        <p:nvSpPr>
          <p:cNvPr id="198" name="TextBox 197"/>
          <p:cNvSpPr txBox="1"/>
          <p:nvPr/>
        </p:nvSpPr>
        <p:spPr>
          <a:xfrm>
            <a:off x="9746114" y="4568410"/>
            <a:ext cx="1290204" cy="553998"/>
          </a:xfrm>
          <a:prstGeom prst="rect">
            <a:avLst/>
          </a:prstGeom>
          <a:noFill/>
        </p:spPr>
        <p:txBody>
          <a:bodyPr wrap="square" rtlCol="0">
            <a:spAutoFit/>
          </a:bodyPr>
          <a:lstStyle/>
          <a:p>
            <a:pPr algn="r"/>
            <a:r>
              <a:rPr lang="en-US" sz="1000" b="1" dirty="0">
                <a:solidFill>
                  <a:srgbClr val="0000FF"/>
                </a:solidFill>
              </a:rPr>
              <a:t>2015 – Program plays Atari games</a:t>
            </a:r>
          </a:p>
        </p:txBody>
      </p:sp>
      <p:sp>
        <p:nvSpPr>
          <p:cNvPr id="199" name="TextBox 198"/>
          <p:cNvSpPr txBox="1"/>
          <p:nvPr/>
        </p:nvSpPr>
        <p:spPr>
          <a:xfrm>
            <a:off x="7689367" y="4113374"/>
            <a:ext cx="1095266" cy="553998"/>
          </a:xfrm>
          <a:prstGeom prst="rect">
            <a:avLst/>
          </a:prstGeom>
          <a:noFill/>
        </p:spPr>
        <p:txBody>
          <a:bodyPr wrap="square" rtlCol="0">
            <a:spAutoFit/>
          </a:bodyPr>
          <a:lstStyle/>
          <a:p>
            <a:r>
              <a:rPr lang="en-US" sz="1000" b="1" dirty="0">
                <a:solidFill>
                  <a:srgbClr val="0000FF"/>
                </a:solidFill>
              </a:rPr>
              <a:t>1997 – Deep Blue defeats Kasparov</a:t>
            </a:r>
          </a:p>
        </p:txBody>
      </p:sp>
      <p:sp>
        <p:nvSpPr>
          <p:cNvPr id="208" name="TextBox 207"/>
          <p:cNvSpPr txBox="1"/>
          <p:nvPr/>
        </p:nvSpPr>
        <p:spPr>
          <a:xfrm>
            <a:off x="9016048" y="4113374"/>
            <a:ext cx="1578704" cy="400110"/>
          </a:xfrm>
          <a:prstGeom prst="rect">
            <a:avLst/>
          </a:prstGeom>
          <a:noFill/>
        </p:spPr>
        <p:txBody>
          <a:bodyPr wrap="square" rtlCol="0">
            <a:spAutoFit/>
          </a:bodyPr>
          <a:lstStyle/>
          <a:p>
            <a:pPr algn="r"/>
            <a:r>
              <a:rPr lang="en-US" sz="1000" b="1" dirty="0">
                <a:solidFill>
                  <a:srgbClr val="0000FF"/>
                </a:solidFill>
              </a:rPr>
              <a:t>2011 – Watson defeats </a:t>
            </a:r>
            <a:r>
              <a:rPr lang="en-US" sz="1000" b="1" i="1" dirty="0">
                <a:solidFill>
                  <a:srgbClr val="0000FF"/>
                </a:solidFill>
              </a:rPr>
              <a:t>Jeopardy!</a:t>
            </a:r>
            <a:r>
              <a:rPr lang="en-US" sz="1000" b="1" dirty="0">
                <a:solidFill>
                  <a:srgbClr val="0000FF"/>
                </a:solidFill>
              </a:rPr>
              <a:t> champions</a:t>
            </a:r>
          </a:p>
        </p:txBody>
      </p:sp>
      <p:sp>
        <p:nvSpPr>
          <p:cNvPr id="213" name="TextBox 212"/>
          <p:cNvSpPr txBox="1"/>
          <p:nvPr/>
        </p:nvSpPr>
        <p:spPr>
          <a:xfrm>
            <a:off x="10671603" y="4120994"/>
            <a:ext cx="1276459" cy="400110"/>
          </a:xfrm>
          <a:prstGeom prst="rect">
            <a:avLst/>
          </a:prstGeom>
          <a:noFill/>
        </p:spPr>
        <p:txBody>
          <a:bodyPr wrap="square" rtlCol="0">
            <a:spAutoFit/>
          </a:bodyPr>
          <a:lstStyle/>
          <a:p>
            <a:pPr algn="r"/>
            <a:r>
              <a:rPr lang="en-US" sz="1000" b="1" dirty="0">
                <a:solidFill>
                  <a:srgbClr val="0000FF"/>
                </a:solidFill>
              </a:rPr>
              <a:t>2016 – </a:t>
            </a:r>
            <a:r>
              <a:rPr lang="en-US" sz="1000" b="1" dirty="0" err="1">
                <a:solidFill>
                  <a:srgbClr val="0000FF"/>
                </a:solidFill>
              </a:rPr>
              <a:t>AlphaGo</a:t>
            </a:r>
            <a:r>
              <a:rPr lang="en-US" sz="1000" b="1" dirty="0">
                <a:solidFill>
                  <a:srgbClr val="0000FF"/>
                </a:solidFill>
              </a:rPr>
              <a:t> defeats top pro</a:t>
            </a:r>
          </a:p>
        </p:txBody>
      </p:sp>
      <p:sp>
        <p:nvSpPr>
          <p:cNvPr id="216" name="TextBox 215"/>
          <p:cNvSpPr txBox="1"/>
          <p:nvPr/>
        </p:nvSpPr>
        <p:spPr>
          <a:xfrm>
            <a:off x="5422248" y="4146034"/>
            <a:ext cx="1135691" cy="553998"/>
          </a:xfrm>
          <a:prstGeom prst="rect">
            <a:avLst/>
          </a:prstGeom>
          <a:noFill/>
        </p:spPr>
        <p:txBody>
          <a:bodyPr wrap="square" rtlCol="0">
            <a:spAutoFit/>
          </a:bodyPr>
          <a:lstStyle/>
          <a:p>
            <a:r>
              <a:rPr lang="en-US" sz="1000" b="1" dirty="0"/>
              <a:t>1982 – First Expert System DENDRAL</a:t>
            </a:r>
          </a:p>
        </p:txBody>
      </p:sp>
      <p:sp>
        <p:nvSpPr>
          <p:cNvPr id="219" name="TextBox 218"/>
          <p:cNvSpPr txBox="1"/>
          <p:nvPr/>
        </p:nvSpPr>
        <p:spPr>
          <a:xfrm>
            <a:off x="10676331" y="5426246"/>
            <a:ext cx="1435370" cy="400110"/>
          </a:xfrm>
          <a:prstGeom prst="rect">
            <a:avLst/>
          </a:prstGeom>
          <a:noFill/>
        </p:spPr>
        <p:txBody>
          <a:bodyPr wrap="square" rtlCol="0">
            <a:spAutoFit/>
          </a:bodyPr>
          <a:lstStyle/>
          <a:p>
            <a:pPr algn="r"/>
            <a:r>
              <a:rPr lang="en-US" sz="1000" b="1" dirty="0">
                <a:solidFill>
                  <a:srgbClr val="0000FF"/>
                </a:solidFill>
              </a:rPr>
              <a:t>2017 – Skin cancer classification</a:t>
            </a:r>
          </a:p>
        </p:txBody>
      </p:sp>
      <p:sp>
        <p:nvSpPr>
          <p:cNvPr id="220" name="TextBox 219"/>
          <p:cNvSpPr txBox="1"/>
          <p:nvPr/>
        </p:nvSpPr>
        <p:spPr>
          <a:xfrm>
            <a:off x="10517686" y="5033230"/>
            <a:ext cx="1594015" cy="400110"/>
          </a:xfrm>
          <a:prstGeom prst="rect">
            <a:avLst/>
          </a:prstGeom>
          <a:noFill/>
        </p:spPr>
        <p:txBody>
          <a:bodyPr wrap="square" rtlCol="0">
            <a:spAutoFit/>
          </a:bodyPr>
          <a:lstStyle/>
          <a:p>
            <a:pPr algn="r"/>
            <a:r>
              <a:rPr lang="en-US" sz="1000" b="1" dirty="0">
                <a:solidFill>
                  <a:srgbClr val="0000FF"/>
                </a:solidFill>
              </a:rPr>
              <a:t>2017 – </a:t>
            </a:r>
            <a:r>
              <a:rPr lang="en-US" sz="1000" b="1" dirty="0" err="1">
                <a:solidFill>
                  <a:srgbClr val="0000FF"/>
                </a:solidFill>
              </a:rPr>
              <a:t>Libratus</a:t>
            </a:r>
            <a:r>
              <a:rPr lang="en-US" sz="1000" b="1" dirty="0">
                <a:solidFill>
                  <a:srgbClr val="0000FF"/>
                </a:solidFill>
              </a:rPr>
              <a:t> defeats top Poker players</a:t>
            </a:r>
          </a:p>
        </p:txBody>
      </p:sp>
      <p:sp>
        <p:nvSpPr>
          <p:cNvPr id="231" name="TextBox 230"/>
          <p:cNvSpPr txBox="1"/>
          <p:nvPr/>
        </p:nvSpPr>
        <p:spPr>
          <a:xfrm>
            <a:off x="2129320" y="4146034"/>
            <a:ext cx="1364078" cy="553998"/>
          </a:xfrm>
          <a:prstGeom prst="rect">
            <a:avLst/>
          </a:prstGeom>
          <a:noFill/>
        </p:spPr>
        <p:txBody>
          <a:bodyPr wrap="square" rtlCol="0">
            <a:spAutoFit/>
          </a:bodyPr>
          <a:lstStyle/>
          <a:p>
            <a:r>
              <a:rPr lang="en-US" sz="1000" b="1" dirty="0"/>
              <a:t>1959 – MIT Artificial Intelligence Project</a:t>
            </a:r>
          </a:p>
        </p:txBody>
      </p:sp>
      <p:sp>
        <p:nvSpPr>
          <p:cNvPr id="232" name="TextBox 231"/>
          <p:cNvSpPr txBox="1"/>
          <p:nvPr/>
        </p:nvSpPr>
        <p:spPr>
          <a:xfrm>
            <a:off x="4225258" y="4146034"/>
            <a:ext cx="1135691" cy="553998"/>
          </a:xfrm>
          <a:prstGeom prst="rect">
            <a:avLst/>
          </a:prstGeom>
          <a:noFill/>
        </p:spPr>
        <p:txBody>
          <a:bodyPr wrap="square" rtlCol="0">
            <a:spAutoFit/>
          </a:bodyPr>
          <a:lstStyle/>
          <a:p>
            <a:r>
              <a:rPr lang="en-US" sz="1000" b="1" dirty="0"/>
              <a:t>1979 – Stanford Cart navigates  room</a:t>
            </a:r>
          </a:p>
        </p:txBody>
      </p:sp>
      <p:sp>
        <p:nvSpPr>
          <p:cNvPr id="124" name="TextBox 123"/>
          <p:cNvSpPr txBox="1"/>
          <p:nvPr/>
        </p:nvSpPr>
        <p:spPr>
          <a:xfrm>
            <a:off x="10519077" y="4568410"/>
            <a:ext cx="1432912" cy="400110"/>
          </a:xfrm>
          <a:prstGeom prst="rect">
            <a:avLst/>
          </a:prstGeom>
          <a:noFill/>
        </p:spPr>
        <p:txBody>
          <a:bodyPr wrap="square" rtlCol="0">
            <a:spAutoFit/>
          </a:bodyPr>
          <a:lstStyle/>
          <a:p>
            <a:pPr algn="r"/>
            <a:r>
              <a:rPr lang="en-US" sz="1000" b="1" dirty="0">
                <a:solidFill>
                  <a:srgbClr val="0000FF"/>
                </a:solidFill>
              </a:rPr>
              <a:t>2016 – Image recognition</a:t>
            </a:r>
          </a:p>
        </p:txBody>
      </p:sp>
      <p:sp>
        <p:nvSpPr>
          <p:cNvPr id="126" name="TextBox 125"/>
          <p:cNvSpPr txBox="1"/>
          <p:nvPr/>
        </p:nvSpPr>
        <p:spPr>
          <a:xfrm>
            <a:off x="10835242" y="5878244"/>
            <a:ext cx="1276459" cy="400110"/>
          </a:xfrm>
          <a:prstGeom prst="rect">
            <a:avLst/>
          </a:prstGeom>
          <a:noFill/>
        </p:spPr>
        <p:txBody>
          <a:bodyPr wrap="square" rtlCol="0">
            <a:spAutoFit/>
          </a:bodyPr>
          <a:lstStyle/>
          <a:p>
            <a:pPr algn="r"/>
            <a:r>
              <a:rPr lang="en-US" sz="1000" b="1" dirty="0">
                <a:solidFill>
                  <a:srgbClr val="0000FF"/>
                </a:solidFill>
              </a:rPr>
              <a:t>2017 – Speech Recognition</a:t>
            </a:r>
          </a:p>
        </p:txBody>
      </p:sp>
      <p:pic>
        <p:nvPicPr>
          <p:cNvPr id="195" name="Picture 194"/>
          <p:cNvPicPr>
            <a:picLocks noChangeAspect="1"/>
          </p:cNvPicPr>
          <p:nvPr/>
        </p:nvPicPr>
        <p:blipFill>
          <a:blip r:embed="rId7"/>
          <a:stretch>
            <a:fillRect/>
          </a:stretch>
        </p:blipFill>
        <p:spPr>
          <a:xfrm>
            <a:off x="8637350" y="1593788"/>
            <a:ext cx="2038981" cy="1115568"/>
          </a:xfrm>
          <a:prstGeom prst="rect">
            <a:avLst/>
          </a:prstGeom>
          <a:ln>
            <a:solidFill>
              <a:schemeClr val="tx2"/>
            </a:solidFill>
          </a:ln>
          <a:effectLst>
            <a:outerShdw blurRad="50800" dist="38100" dir="2700000" algn="tl" rotWithShape="0">
              <a:prstClr val="black">
                <a:alpha val="40000"/>
              </a:prstClr>
            </a:outerShdw>
          </a:effectLst>
        </p:spPr>
      </p:pic>
      <p:sp>
        <p:nvSpPr>
          <p:cNvPr id="196" name="TextBox 195"/>
          <p:cNvSpPr txBox="1"/>
          <p:nvPr/>
        </p:nvSpPr>
        <p:spPr>
          <a:xfrm>
            <a:off x="8904217" y="2716425"/>
            <a:ext cx="1505247" cy="215444"/>
          </a:xfrm>
          <a:prstGeom prst="rect">
            <a:avLst/>
          </a:prstGeom>
          <a:noFill/>
        </p:spPr>
        <p:txBody>
          <a:bodyPr wrap="square" rtlCol="0">
            <a:spAutoFit/>
          </a:bodyPr>
          <a:lstStyle/>
          <a:p>
            <a:pPr algn="ctr"/>
            <a:r>
              <a:rPr lang="en-US" sz="800" b="1" dirty="0"/>
              <a:t>Lee </a:t>
            </a:r>
            <a:r>
              <a:rPr lang="en-US" sz="800" b="1" dirty="0" err="1"/>
              <a:t>Sedol</a:t>
            </a:r>
            <a:endParaRPr lang="en-US" sz="800" b="1" dirty="0"/>
          </a:p>
        </p:txBody>
      </p:sp>
      <p:sp>
        <p:nvSpPr>
          <p:cNvPr id="12" name="Oval 11"/>
          <p:cNvSpPr/>
          <p:nvPr/>
        </p:nvSpPr>
        <p:spPr>
          <a:xfrm>
            <a:off x="8038782" y="3803946"/>
            <a:ext cx="137160" cy="137160"/>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97" name="Oval 196"/>
          <p:cNvSpPr/>
          <p:nvPr/>
        </p:nvSpPr>
        <p:spPr>
          <a:xfrm>
            <a:off x="10380525" y="3803946"/>
            <a:ext cx="137160" cy="137160"/>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0" name="Oval 209"/>
          <p:cNvSpPr/>
          <p:nvPr/>
        </p:nvSpPr>
        <p:spPr>
          <a:xfrm>
            <a:off x="11045033" y="3803946"/>
            <a:ext cx="137160" cy="137160"/>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1" name="Oval 210"/>
          <p:cNvSpPr/>
          <p:nvPr/>
        </p:nvSpPr>
        <p:spPr>
          <a:xfrm>
            <a:off x="11211012" y="3803946"/>
            <a:ext cx="137160" cy="137160"/>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2" name="Oval 211"/>
          <p:cNvSpPr/>
          <p:nvPr/>
        </p:nvSpPr>
        <p:spPr>
          <a:xfrm>
            <a:off x="11372013" y="3803946"/>
            <a:ext cx="137160" cy="137160"/>
          </a:xfrm>
          <a:prstGeom prst="ellipse">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354557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9D81-EBF7-FA6D-63E0-DB1193CD5D0B}"/>
              </a:ext>
            </a:extLst>
          </p:cNvPr>
          <p:cNvSpPr>
            <a:spLocks noGrp="1"/>
          </p:cNvSpPr>
          <p:nvPr>
            <p:ph type="title"/>
          </p:nvPr>
        </p:nvSpPr>
        <p:spPr/>
        <p:txBody>
          <a:bodyPr>
            <a:normAutofit/>
          </a:bodyPr>
          <a:lstStyle/>
          <a:p>
            <a:r>
              <a:rPr lang="en-US" sz="5400" dirty="0"/>
              <a:t>IE451 </a:t>
            </a:r>
            <a:br>
              <a:rPr lang="en-US" sz="5400" dirty="0"/>
            </a:br>
            <a:r>
              <a:rPr lang="en-US" sz="5400" dirty="0"/>
              <a:t>Data Analytics and Optimization</a:t>
            </a:r>
            <a:endParaRPr lang="en-TR" sz="5400" dirty="0"/>
          </a:p>
        </p:txBody>
      </p:sp>
      <p:sp>
        <p:nvSpPr>
          <p:cNvPr id="3" name="Text Placeholder 2">
            <a:extLst>
              <a:ext uri="{FF2B5EF4-FFF2-40B4-BE49-F238E27FC236}">
                <a16:creationId xmlns:a16="http://schemas.microsoft.com/office/drawing/2014/main" id="{A4C8FED5-81E1-3DE1-44D8-AFE546AA30A9}"/>
              </a:ext>
            </a:extLst>
          </p:cNvPr>
          <p:cNvSpPr>
            <a:spLocks noGrp="1"/>
          </p:cNvSpPr>
          <p:nvPr>
            <p:ph type="body" idx="1"/>
          </p:nvPr>
        </p:nvSpPr>
        <p:spPr/>
        <p:txBody>
          <a:bodyPr/>
          <a:lstStyle/>
          <a:p>
            <a:r>
              <a:rPr lang="en-TR" dirty="0"/>
              <a:t>Syllabus</a:t>
            </a:r>
          </a:p>
        </p:txBody>
      </p:sp>
    </p:spTree>
    <p:extLst>
      <p:ext uri="{BB962C8B-B14F-4D97-AF65-F5344CB8AC3E}">
        <p14:creationId xmlns:p14="http://schemas.microsoft.com/office/powerpoint/2010/main" val="3599274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590" y="399959"/>
            <a:ext cx="11640819" cy="963862"/>
          </a:xfrm>
        </p:spPr>
        <p:txBody>
          <a:bodyPr>
            <a:normAutofit fontScale="90000"/>
          </a:bodyPr>
          <a:lstStyle/>
          <a:p>
            <a:r>
              <a:rPr lang="en-US" dirty="0"/>
              <a:t>Technologies Underlying Recent Progress in AI</a:t>
            </a: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75591" y="2030341"/>
            <a:ext cx="3542359" cy="2286000"/>
          </a:xfrm>
          <a:prstGeom prst="rect">
            <a:avLst/>
          </a:prstGeom>
          <a:effectLst>
            <a:outerShdw blurRad="50800" dist="38100" dir="2700000" algn="tl" rotWithShape="0">
              <a:prstClr val="black">
                <a:alpha val="40000"/>
              </a:prstClr>
            </a:outerShdw>
          </a:effectLst>
        </p:spPr>
      </p:pic>
      <p:sp>
        <p:nvSpPr>
          <p:cNvPr id="32" name="Rectangle 31"/>
          <p:cNvSpPr/>
          <p:nvPr/>
        </p:nvSpPr>
        <p:spPr>
          <a:xfrm>
            <a:off x="782730" y="1363821"/>
            <a:ext cx="2528078" cy="400110"/>
          </a:xfrm>
          <a:prstGeom prst="rect">
            <a:avLst/>
          </a:prstGeom>
        </p:spPr>
        <p:txBody>
          <a:bodyPr wrap="square">
            <a:spAutoFit/>
          </a:bodyPr>
          <a:lstStyle/>
          <a:p>
            <a:pPr algn="ctr"/>
            <a:r>
              <a:rPr lang="en-US" sz="2000" b="1" dirty="0"/>
              <a:t>Big Data</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1069" y="2071707"/>
            <a:ext cx="3429859" cy="2286000"/>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6304" y="2030341"/>
            <a:ext cx="3850105" cy="2286000"/>
          </a:xfrm>
          <a:prstGeom prst="rect">
            <a:avLst/>
          </a:prstGeom>
          <a:effectLst>
            <a:outerShdw blurRad="50800" dist="38100" dir="2700000" algn="tl" rotWithShape="0">
              <a:prstClr val="black">
                <a:alpha val="40000"/>
              </a:prstClr>
            </a:outerShdw>
          </a:effectLst>
        </p:spPr>
      </p:pic>
      <p:sp>
        <p:nvSpPr>
          <p:cNvPr id="41" name="Rectangle 40"/>
          <p:cNvSpPr/>
          <p:nvPr/>
        </p:nvSpPr>
        <p:spPr>
          <a:xfrm>
            <a:off x="8606413" y="1405155"/>
            <a:ext cx="2769885" cy="400110"/>
          </a:xfrm>
          <a:prstGeom prst="rect">
            <a:avLst/>
          </a:prstGeom>
        </p:spPr>
        <p:txBody>
          <a:bodyPr wrap="square">
            <a:spAutoFit/>
          </a:bodyPr>
          <a:lstStyle/>
          <a:p>
            <a:pPr algn="ctr"/>
            <a:r>
              <a:rPr lang="en-US" sz="2000" b="1" dirty="0"/>
              <a:t>Compute Power</a:t>
            </a:r>
          </a:p>
        </p:txBody>
      </p:sp>
      <p:sp>
        <p:nvSpPr>
          <p:cNvPr id="45" name="Rectangle 44"/>
          <p:cNvSpPr/>
          <p:nvPr/>
        </p:nvSpPr>
        <p:spPr>
          <a:xfrm>
            <a:off x="1589" y="5168826"/>
            <a:ext cx="12188825" cy="1174838"/>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7" name="Rectangle 46"/>
          <p:cNvSpPr/>
          <p:nvPr/>
        </p:nvSpPr>
        <p:spPr>
          <a:xfrm>
            <a:off x="872172" y="5325135"/>
            <a:ext cx="10447656" cy="907941"/>
          </a:xfrm>
          <a:prstGeom prst="rect">
            <a:avLst/>
          </a:prstGeom>
        </p:spPr>
        <p:txBody>
          <a:bodyPr wrap="square">
            <a:spAutoFit/>
          </a:bodyPr>
          <a:lstStyle/>
          <a:p>
            <a:pPr algn="ctr">
              <a:spcAft>
                <a:spcPts val="600"/>
              </a:spcAft>
            </a:pPr>
            <a:r>
              <a:rPr lang="en-US" b="1" i="1" dirty="0">
                <a:solidFill>
                  <a:schemeClr val="bg1"/>
                </a:solidFill>
              </a:rPr>
              <a:t>“…deep learning will not only enable us to build more intelligent machines, but will</a:t>
            </a:r>
            <a:br>
              <a:rPr lang="en-US" b="1" i="1" dirty="0">
                <a:solidFill>
                  <a:schemeClr val="bg1"/>
                </a:solidFill>
              </a:rPr>
            </a:br>
            <a:r>
              <a:rPr lang="en-US" b="1" i="1" dirty="0">
                <a:solidFill>
                  <a:schemeClr val="bg1"/>
                </a:solidFill>
              </a:rPr>
              <a:t>also help us understand human intelligence and the mechanisms of human learning.”</a:t>
            </a:r>
          </a:p>
          <a:p>
            <a:pPr algn="r">
              <a:spcAft>
                <a:spcPts val="600"/>
              </a:spcAft>
            </a:pPr>
            <a:r>
              <a:rPr lang="en-US" sz="1200" i="1" dirty="0">
                <a:solidFill>
                  <a:schemeClr val="bg1">
                    <a:lumMod val="75000"/>
                  </a:schemeClr>
                </a:solidFill>
              </a:rPr>
              <a:t>Yann </a:t>
            </a:r>
            <a:r>
              <a:rPr lang="en-US" sz="1200" i="1" dirty="0" err="1">
                <a:solidFill>
                  <a:schemeClr val="bg1">
                    <a:lumMod val="75000"/>
                  </a:schemeClr>
                </a:solidFill>
              </a:rPr>
              <a:t>LeCun</a:t>
            </a:r>
            <a:r>
              <a:rPr lang="en-US" sz="1200" i="1" dirty="0">
                <a:solidFill>
                  <a:schemeClr val="bg1">
                    <a:lumMod val="75000"/>
                  </a:schemeClr>
                </a:solidFill>
              </a:rPr>
              <a:t>, Pioneer of Deep Learning</a:t>
            </a:r>
          </a:p>
        </p:txBody>
      </p:sp>
      <p:sp>
        <p:nvSpPr>
          <p:cNvPr id="11" name="Rectangle 10"/>
          <p:cNvSpPr/>
          <p:nvPr/>
        </p:nvSpPr>
        <p:spPr>
          <a:xfrm>
            <a:off x="4096197" y="1324772"/>
            <a:ext cx="3700352" cy="707886"/>
          </a:xfrm>
          <a:prstGeom prst="rect">
            <a:avLst/>
          </a:prstGeom>
        </p:spPr>
        <p:txBody>
          <a:bodyPr wrap="square">
            <a:spAutoFit/>
          </a:bodyPr>
          <a:lstStyle/>
          <a:p>
            <a:pPr algn="ctr"/>
            <a:r>
              <a:rPr lang="en-US" sz="2000" b="1" dirty="0"/>
              <a:t>Machine Learning Algorithms</a:t>
            </a:r>
          </a:p>
        </p:txBody>
      </p:sp>
    </p:spTree>
    <p:extLst>
      <p:ext uri="{BB962C8B-B14F-4D97-AF65-F5344CB8AC3E}">
        <p14:creationId xmlns:p14="http://schemas.microsoft.com/office/powerpoint/2010/main" val="162344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 AM AI NVIDIA GTC 2023 Official Keynote Intr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078238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dirty="0"/>
              <a:t>Sensing, Reasoning and Acting</a:t>
            </a:r>
          </a:p>
        </p:txBody>
      </p:sp>
      <p:pic>
        <p:nvPicPr>
          <p:cNvPr id="2" name="Picture 1"/>
          <p:cNvPicPr>
            <a:picLocks noChangeAspect="1"/>
          </p:cNvPicPr>
          <p:nvPr/>
        </p:nvPicPr>
        <p:blipFill rotWithShape="1">
          <a:blip r:embed="rId2"/>
          <a:srcRect l="25513" t="38065" r="20600" b="16655"/>
          <a:stretch/>
        </p:blipFill>
        <p:spPr>
          <a:xfrm>
            <a:off x="839999" y="1690687"/>
            <a:ext cx="8499943" cy="4752493"/>
          </a:xfrm>
          <a:prstGeom prst="rect">
            <a:avLst/>
          </a:prstGeom>
        </p:spPr>
      </p:pic>
    </p:spTree>
    <p:extLst>
      <p:ext uri="{BB962C8B-B14F-4D97-AF65-F5344CB8AC3E}">
        <p14:creationId xmlns:p14="http://schemas.microsoft.com/office/powerpoint/2010/main" val="3236675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sz="4000"/>
              <a:t>Sensing (Observe</a:t>
            </a:r>
            <a:r>
              <a:rPr lang="tr-TR" sz="4000"/>
              <a:t> </a:t>
            </a:r>
            <a:r>
              <a:rPr lang="en-US" sz="4000"/>
              <a:t>→</a:t>
            </a:r>
            <a:r>
              <a:rPr lang="tr-TR" sz="4000"/>
              <a:t> </a:t>
            </a:r>
            <a:r>
              <a:rPr lang="en-US" sz="4000"/>
              <a:t>Orient)</a:t>
            </a:r>
            <a:endParaRPr lang="en-US" sz="4000" dirty="0"/>
          </a:p>
        </p:txBody>
      </p:sp>
      <p:sp>
        <p:nvSpPr>
          <p:cNvPr id="14" name="Content Placeholder 13"/>
          <p:cNvSpPr>
            <a:spLocks noGrp="1"/>
          </p:cNvSpPr>
          <p:nvPr>
            <p:ph idx="1"/>
          </p:nvPr>
        </p:nvSpPr>
        <p:spPr/>
        <p:txBody>
          <a:bodyPr>
            <a:noAutofit/>
          </a:bodyPr>
          <a:lstStyle/>
          <a:p>
            <a:pPr marL="0" indent="0">
              <a:lnSpc>
                <a:spcPct val="120000"/>
              </a:lnSpc>
              <a:spcBef>
                <a:spcPts val="600"/>
              </a:spcBef>
              <a:buNone/>
            </a:pPr>
            <a:r>
              <a:rPr lang="en-US" sz="2400" dirty="0">
                <a:latin typeface="Arial" panose="020B0604020202020204" pitchFamily="34" charset="0"/>
                <a:cs typeface="Arial" panose="020B0604020202020204" pitchFamily="34" charset="0"/>
              </a:rPr>
              <a:t>Taking in sensor data about the world, and prepare it for the orientation (</a:t>
            </a:r>
            <a:r>
              <a:rPr lang="en-US" sz="2400" i="1" dirty="0">
                <a:latin typeface="Arial" panose="020B0604020202020204" pitchFamily="34" charset="0"/>
                <a:cs typeface="Arial" panose="020B0604020202020204" pitchFamily="34" charset="0"/>
              </a:rPr>
              <a:t>i.e., giving meaning to data</a:t>
            </a:r>
            <a:r>
              <a:rPr lang="en-US" sz="2400" dirty="0">
                <a:latin typeface="Arial" panose="020B0604020202020204" pitchFamily="34" charset="0"/>
                <a:cs typeface="Arial" panose="020B0604020202020204" pitchFamily="34" charset="0"/>
              </a:rPr>
              <a:t>) including:</a:t>
            </a:r>
          </a:p>
          <a:p>
            <a:pPr>
              <a:lnSpc>
                <a:spcPct val="120000"/>
              </a:lnSpc>
              <a:spcBef>
                <a:spcPts val="600"/>
              </a:spcBef>
            </a:pPr>
            <a:endParaRPr lang="en-US" sz="2400" i="1" dirty="0">
              <a:latin typeface="Arial" panose="020B0604020202020204" pitchFamily="34" charset="0"/>
              <a:cs typeface="Arial" panose="020B0604020202020204" pitchFamily="34" charset="0"/>
            </a:endParaRPr>
          </a:p>
          <a:p>
            <a:pPr>
              <a:lnSpc>
                <a:spcPct val="120000"/>
              </a:lnSpc>
              <a:spcBef>
                <a:spcPts val="600"/>
              </a:spcBef>
            </a:pPr>
            <a:r>
              <a:rPr lang="en-US" sz="2400" i="1" dirty="0">
                <a:latin typeface="Arial" panose="020B0604020202020204" pitchFamily="34" charset="0"/>
                <a:cs typeface="Arial" panose="020B0604020202020204" pitchFamily="34" charset="0"/>
              </a:rPr>
              <a:t>Image processing: </a:t>
            </a:r>
            <a:r>
              <a:rPr lang="en-US" sz="2400" dirty="0">
                <a:latin typeface="Arial" panose="020B0604020202020204" pitchFamily="34" charset="0"/>
                <a:cs typeface="Arial" panose="020B0604020202020204" pitchFamily="34" charset="0"/>
              </a:rPr>
              <a:t>Recognizing important objects, paths, faces, cars, kittens, defects, or SKU’s in the inventory.</a:t>
            </a:r>
          </a:p>
          <a:p>
            <a:pPr>
              <a:lnSpc>
                <a:spcPct val="120000"/>
              </a:lnSpc>
              <a:spcBef>
                <a:spcPts val="600"/>
              </a:spcBef>
            </a:pPr>
            <a:r>
              <a:rPr lang="en-US" sz="2400" i="1" dirty="0">
                <a:latin typeface="Arial" panose="020B0604020202020204" pitchFamily="34" charset="0"/>
                <a:cs typeface="Arial" panose="020B0604020202020204" pitchFamily="34" charset="0"/>
              </a:rPr>
              <a:t>Speech recognition:</a:t>
            </a:r>
            <a:r>
              <a:rPr lang="en-US" sz="2400" dirty="0">
                <a:latin typeface="Arial" panose="020B0604020202020204" pitchFamily="34" charset="0"/>
                <a:cs typeface="Arial" panose="020B0604020202020204" pitchFamily="34" charset="0"/>
              </a:rPr>
              <a:t> Filtering out the noise and recognizing specific words, orders, etc.</a:t>
            </a:r>
          </a:p>
          <a:p>
            <a:pPr>
              <a:lnSpc>
                <a:spcPct val="120000"/>
              </a:lnSpc>
              <a:spcBef>
                <a:spcPts val="600"/>
              </a:spcBef>
            </a:pPr>
            <a:r>
              <a:rPr lang="en-US" sz="2400" i="1" dirty="0">
                <a:latin typeface="Arial" panose="020B0604020202020204" pitchFamily="34" charset="0"/>
                <a:cs typeface="Arial" panose="020B0604020202020204" pitchFamily="34" charset="0"/>
              </a:rPr>
              <a:t>Other sensors: </a:t>
            </a:r>
            <a:r>
              <a:rPr lang="en-US" sz="2400" dirty="0">
                <a:latin typeface="Arial" panose="020B0604020202020204" pitchFamily="34" charset="0"/>
                <a:cs typeface="Arial" panose="020B0604020202020204" pitchFamily="34" charset="0"/>
              </a:rPr>
              <a:t>Mostly for robotics; sonar, accelerometers, balance detection, and so on.</a:t>
            </a:r>
          </a:p>
          <a:p>
            <a:endParaRPr lang="en-US" sz="2400" dirty="0">
              <a:latin typeface="Arial" panose="020B0604020202020204" pitchFamily="34" charset="0"/>
              <a:cs typeface="Arial" panose="020B0604020202020204" pitchFamily="34" charset="0"/>
            </a:endParaRPr>
          </a:p>
          <a:p>
            <a:pPr marL="0" lvl="0" indent="0">
              <a:lnSpc>
                <a:spcPct val="120000"/>
              </a:lnSpc>
              <a:spcBef>
                <a:spcPts val="0"/>
              </a:spcBef>
              <a:buNone/>
            </a:pPr>
            <a:endParaRPr lang="en-US" sz="3600" dirty="0">
              <a:latin typeface="Arial" panose="020B0604020202020204" pitchFamily="34" charset="0"/>
              <a:cs typeface="Arial" panose="020B0604020202020204" pitchFamily="34" charset="0"/>
            </a:endParaRPr>
          </a:p>
          <a:p>
            <a:pPr lvl="0"/>
            <a:endParaRPr lang="en-US" dirty="0"/>
          </a:p>
        </p:txBody>
      </p:sp>
    </p:spTree>
    <p:extLst>
      <p:ext uri="{BB962C8B-B14F-4D97-AF65-F5344CB8AC3E}">
        <p14:creationId xmlns:p14="http://schemas.microsoft.com/office/powerpoint/2010/main" val="820592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sz="4000"/>
              <a:t>Reasoning (</a:t>
            </a:r>
            <a:r>
              <a:rPr lang="en-US" sz="4000" dirty="0"/>
              <a:t>Orient </a:t>
            </a:r>
            <a:r>
              <a:rPr lang="en-US" sz="4000"/>
              <a:t>→ Decide)</a:t>
            </a:r>
            <a:endParaRPr lang="en-US" sz="4000" dirty="0"/>
          </a:p>
        </p:txBody>
      </p:sp>
      <p:sp>
        <p:nvSpPr>
          <p:cNvPr id="14" name="Content Placeholder 13"/>
          <p:cNvSpPr>
            <a:spLocks noGrp="1"/>
          </p:cNvSpPr>
          <p:nvPr>
            <p:ph idx="1"/>
          </p:nvPr>
        </p:nvSpPr>
        <p:spPr/>
        <p:txBody>
          <a:bodyPr>
            <a:noAutofit/>
          </a:bodyPr>
          <a:lstStyle/>
          <a:p>
            <a:pPr marL="0" indent="0">
              <a:lnSpc>
                <a:spcPct val="140000"/>
              </a:lnSpc>
              <a:spcBef>
                <a:spcPts val="600"/>
              </a:spcBef>
              <a:buNone/>
            </a:pPr>
            <a:r>
              <a:rPr lang="en-US" sz="1800" dirty="0">
                <a:latin typeface="Arial" panose="020B0604020202020204" pitchFamily="34" charset="0"/>
                <a:cs typeface="Arial" panose="020B0604020202020204" pitchFamily="34" charset="0"/>
              </a:rPr>
              <a:t>Thinking about how things relate to what is</a:t>
            </a:r>
            <a:r>
              <a:rPr lang="tr-T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known; for example:</a:t>
            </a:r>
          </a:p>
          <a:p>
            <a:pPr>
              <a:lnSpc>
                <a:spcPct val="140000"/>
              </a:lnSpc>
              <a:spcBef>
                <a:spcPts val="600"/>
              </a:spcBef>
            </a:pPr>
            <a:r>
              <a:rPr lang="en-US" sz="1800" i="1" dirty="0">
                <a:latin typeface="Arial" panose="020B0604020202020204" pitchFamily="34" charset="0"/>
                <a:cs typeface="Arial" panose="020B0604020202020204" pitchFamily="34" charset="0"/>
              </a:rPr>
              <a:t>Language processing:</a:t>
            </a:r>
            <a:r>
              <a:rPr lang="en-US" sz="1800" dirty="0">
                <a:latin typeface="Arial" panose="020B0604020202020204" pitchFamily="34" charset="0"/>
                <a:cs typeface="Arial" panose="020B0604020202020204" pitchFamily="34" charset="0"/>
              </a:rPr>
              <a:t> Turning words into ideas and</a:t>
            </a:r>
            <a:r>
              <a:rPr lang="tr-T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their relationships..</a:t>
            </a:r>
          </a:p>
          <a:p>
            <a:pPr>
              <a:lnSpc>
                <a:spcPct val="140000"/>
              </a:lnSpc>
              <a:spcBef>
                <a:spcPts val="600"/>
              </a:spcBef>
            </a:pPr>
            <a:r>
              <a:rPr lang="en-US" sz="1800" i="1" dirty="0">
                <a:latin typeface="Arial" panose="020B0604020202020204" pitchFamily="34" charset="0"/>
                <a:cs typeface="Arial" panose="020B0604020202020204" pitchFamily="34" charset="0"/>
              </a:rPr>
              <a:t>Logic‐based inference: </a:t>
            </a:r>
            <a:r>
              <a:rPr lang="en-US" sz="1800" dirty="0">
                <a:latin typeface="Arial" panose="020B0604020202020204" pitchFamily="34" charset="0"/>
                <a:cs typeface="Arial" panose="020B0604020202020204" pitchFamily="34" charset="0"/>
              </a:rPr>
              <a:t>Deciding that something is</a:t>
            </a:r>
            <a:r>
              <a:rPr lang="tr-T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true because, logically, it must be true.</a:t>
            </a:r>
            <a:endParaRPr lang="tr-TR" sz="1800" dirty="0">
              <a:latin typeface="Arial" panose="020B0604020202020204" pitchFamily="34" charset="0"/>
              <a:cs typeface="Arial" panose="020B0604020202020204" pitchFamily="34" charset="0"/>
            </a:endParaRPr>
          </a:p>
          <a:p>
            <a:pPr>
              <a:lnSpc>
                <a:spcPct val="140000"/>
              </a:lnSpc>
              <a:spcBef>
                <a:spcPts val="600"/>
              </a:spcBef>
            </a:pPr>
            <a:r>
              <a:rPr lang="en-US" sz="1800" i="1" dirty="0">
                <a:solidFill>
                  <a:srgbClr val="00B050"/>
                </a:solidFill>
                <a:latin typeface="Arial" panose="020B0604020202020204" pitchFamily="34" charset="0"/>
                <a:cs typeface="Arial" panose="020B0604020202020204" pitchFamily="34" charset="0"/>
              </a:rPr>
              <a:t>Situation assessment:</a:t>
            </a:r>
            <a:r>
              <a:rPr lang="en-US" sz="1800" dirty="0">
                <a:solidFill>
                  <a:srgbClr val="00B05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Figuring out what is going</a:t>
            </a:r>
            <a:r>
              <a:rPr lang="tr-T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on in the world at a broader level than the ideas</a:t>
            </a:r>
            <a:r>
              <a:rPr lang="tr-T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alone</a:t>
            </a:r>
            <a:r>
              <a:rPr lang="tr-TR" sz="1800" dirty="0">
                <a:latin typeface="Arial" panose="020B0604020202020204" pitchFamily="34" charset="0"/>
                <a:cs typeface="Arial" panose="020B0604020202020204" pitchFamily="34" charset="0"/>
              </a:rPr>
              <a:t>. </a:t>
            </a:r>
          </a:p>
          <a:p>
            <a:pPr>
              <a:lnSpc>
                <a:spcPct val="140000"/>
              </a:lnSpc>
              <a:spcBef>
                <a:spcPts val="600"/>
              </a:spcBef>
            </a:pPr>
            <a:r>
              <a:rPr lang="en-US" sz="1800" i="1" dirty="0">
                <a:solidFill>
                  <a:srgbClr val="00B050"/>
                </a:solidFill>
                <a:latin typeface="Arial" panose="020B0604020202020204" pitchFamily="34" charset="0"/>
                <a:cs typeface="Arial" panose="020B0604020202020204" pitchFamily="34" charset="0"/>
              </a:rPr>
              <a:t>Evidence‐based inference:</a:t>
            </a:r>
            <a:r>
              <a:rPr lang="en-US" sz="1800" dirty="0">
                <a:solidFill>
                  <a:srgbClr val="00B05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Deciding that something</a:t>
            </a:r>
            <a:r>
              <a:rPr lang="tr-T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is true based on the weight of evidence at hand.</a:t>
            </a:r>
          </a:p>
          <a:p>
            <a:pPr>
              <a:lnSpc>
                <a:spcPct val="140000"/>
              </a:lnSpc>
              <a:spcBef>
                <a:spcPts val="600"/>
              </a:spcBef>
            </a:pPr>
            <a:r>
              <a:rPr lang="en-US" sz="1800" i="1" dirty="0">
                <a:solidFill>
                  <a:srgbClr val="00B050"/>
                </a:solidFill>
                <a:latin typeface="Arial" panose="020B0604020202020204" pitchFamily="34" charset="0"/>
                <a:cs typeface="Arial" panose="020B0604020202020204" pitchFamily="34" charset="0"/>
              </a:rPr>
              <a:t>Learning:</a:t>
            </a:r>
            <a:r>
              <a:rPr lang="en-US" sz="1800" dirty="0">
                <a:solidFill>
                  <a:srgbClr val="00B05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Building new knowledge based on examples</a:t>
            </a:r>
            <a:r>
              <a:rPr lang="tr-T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or examination of a data set.</a:t>
            </a:r>
          </a:p>
          <a:p>
            <a:pPr>
              <a:lnSpc>
                <a:spcPct val="140000"/>
              </a:lnSpc>
              <a:spcBef>
                <a:spcPts val="600"/>
              </a:spcBef>
            </a:pPr>
            <a:r>
              <a:rPr lang="en-US" sz="1800" i="1" dirty="0">
                <a:solidFill>
                  <a:srgbClr val="00B050"/>
                </a:solidFill>
                <a:latin typeface="Arial" panose="020B0604020202020204" pitchFamily="34" charset="0"/>
                <a:cs typeface="Arial" panose="020B0604020202020204" pitchFamily="34" charset="0"/>
              </a:rPr>
              <a:t>Planning/problem solving:</a:t>
            </a:r>
            <a:r>
              <a:rPr lang="en-US" sz="1800" dirty="0">
                <a:solidFill>
                  <a:srgbClr val="00B05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Figuring out what to do</a:t>
            </a:r>
            <a:r>
              <a:rPr lang="tr-T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achieve a goal.</a:t>
            </a:r>
          </a:p>
          <a:p>
            <a:pPr>
              <a:lnSpc>
                <a:spcPct val="140000"/>
              </a:lnSpc>
              <a:spcBef>
                <a:spcPts val="600"/>
              </a:spcBef>
            </a:pPr>
            <a:r>
              <a:rPr lang="en-US" sz="1800" i="1" dirty="0">
                <a:latin typeface="Arial" panose="020B0604020202020204" pitchFamily="34" charset="0"/>
                <a:cs typeface="Arial" panose="020B0604020202020204" pitchFamily="34" charset="0"/>
              </a:rPr>
              <a:t>Natural language generation:</a:t>
            </a:r>
            <a:r>
              <a:rPr lang="en-US" sz="1800" dirty="0">
                <a:latin typeface="Arial" panose="020B0604020202020204" pitchFamily="34" charset="0"/>
                <a:cs typeface="Arial" panose="020B0604020202020204" pitchFamily="34" charset="0"/>
              </a:rPr>
              <a:t> Given a communication</a:t>
            </a:r>
            <a:r>
              <a:rPr lang="tr-T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goal, generating the language to satisfy it.</a:t>
            </a:r>
          </a:p>
          <a:p>
            <a:pPr marL="0" lvl="0" indent="0">
              <a:lnSpc>
                <a:spcPct val="120000"/>
              </a:lnSpc>
              <a:spcBef>
                <a:spcPts val="0"/>
              </a:spcBef>
              <a:buNone/>
            </a:pPr>
            <a:endParaRPr lang="en-US" sz="3600" dirty="0">
              <a:latin typeface="Arial" panose="020B0604020202020204" pitchFamily="34" charset="0"/>
              <a:cs typeface="Arial" panose="020B0604020202020204" pitchFamily="34" charset="0"/>
            </a:endParaRPr>
          </a:p>
          <a:p>
            <a:pPr lvl="0"/>
            <a:endParaRPr lang="en-US" dirty="0"/>
          </a:p>
        </p:txBody>
      </p:sp>
    </p:spTree>
    <p:extLst>
      <p:ext uri="{BB962C8B-B14F-4D97-AF65-F5344CB8AC3E}">
        <p14:creationId xmlns:p14="http://schemas.microsoft.com/office/powerpoint/2010/main" val="1704400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sz="4000"/>
              <a:t>Acting</a:t>
            </a:r>
            <a:r>
              <a:rPr lang="tr-TR" sz="4000"/>
              <a:t> (</a:t>
            </a:r>
            <a:r>
              <a:rPr lang="en-US" sz="4000" dirty="0"/>
              <a:t>Decide </a:t>
            </a:r>
            <a:r>
              <a:rPr lang="en-US" sz="4000"/>
              <a:t>→ Act</a:t>
            </a:r>
            <a:r>
              <a:rPr lang="tr-TR" sz="4000"/>
              <a:t>)</a:t>
            </a:r>
            <a:endParaRPr lang="en-US" sz="4000" dirty="0"/>
          </a:p>
        </p:txBody>
      </p:sp>
      <p:sp>
        <p:nvSpPr>
          <p:cNvPr id="14" name="Content Placeholder 13"/>
          <p:cNvSpPr>
            <a:spLocks noGrp="1"/>
          </p:cNvSpPr>
          <p:nvPr>
            <p:ph idx="1"/>
          </p:nvPr>
        </p:nvSpPr>
        <p:spPr/>
        <p:txBody>
          <a:bodyPr>
            <a:normAutofit/>
          </a:bodyPr>
          <a:lstStyle/>
          <a:p>
            <a:pPr marL="0" indent="0">
              <a:lnSpc>
                <a:spcPct val="120000"/>
              </a:lnSpc>
              <a:spcBef>
                <a:spcPts val="600"/>
              </a:spcBef>
              <a:buNone/>
            </a:pPr>
            <a:r>
              <a:rPr lang="en-US" sz="2400" dirty="0">
                <a:latin typeface="Arial" panose="020B0604020202020204" pitchFamily="34" charset="0"/>
                <a:cs typeface="Arial" panose="020B0604020202020204" pitchFamily="34" charset="0"/>
              </a:rPr>
              <a:t>Generating and controlling actions, such as:</a:t>
            </a:r>
          </a:p>
          <a:p>
            <a:pPr>
              <a:lnSpc>
                <a:spcPct val="120000"/>
              </a:lnSpc>
              <a:spcBef>
                <a:spcPts val="600"/>
              </a:spcBef>
            </a:pPr>
            <a:endParaRPr lang="tr-TR" sz="2400" dirty="0">
              <a:latin typeface="Arial" panose="020B0604020202020204" pitchFamily="34" charset="0"/>
              <a:cs typeface="Arial" panose="020B0604020202020204" pitchFamily="34" charset="0"/>
            </a:endParaRPr>
          </a:p>
          <a:p>
            <a:pPr>
              <a:lnSpc>
                <a:spcPct val="120000"/>
              </a:lnSpc>
              <a:spcBef>
                <a:spcPts val="600"/>
              </a:spcBef>
            </a:pPr>
            <a:r>
              <a:rPr lang="en-US" sz="2400" i="1" dirty="0">
                <a:latin typeface="Arial" panose="020B0604020202020204" pitchFamily="34" charset="0"/>
                <a:cs typeface="Arial" panose="020B0604020202020204" pitchFamily="34" charset="0"/>
              </a:rPr>
              <a:t>Speech generation:</a:t>
            </a:r>
            <a:r>
              <a:rPr lang="en-US" sz="2400" dirty="0">
                <a:latin typeface="Arial" panose="020B0604020202020204" pitchFamily="34" charset="0"/>
                <a:cs typeface="Arial" panose="020B0604020202020204" pitchFamily="34" charset="0"/>
              </a:rPr>
              <a:t> Given a piece of text, generating</a:t>
            </a:r>
            <a:r>
              <a:rPr lang="tr-TR"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the audio that expresses that text.</a:t>
            </a:r>
          </a:p>
          <a:p>
            <a:pPr>
              <a:lnSpc>
                <a:spcPct val="120000"/>
              </a:lnSpc>
              <a:spcBef>
                <a:spcPts val="600"/>
              </a:spcBef>
            </a:pPr>
            <a:endParaRPr lang="tr-TR" sz="2400" i="1" dirty="0">
              <a:latin typeface="Arial" panose="020B0604020202020204" pitchFamily="34" charset="0"/>
              <a:cs typeface="Arial" panose="020B0604020202020204" pitchFamily="34" charset="0"/>
            </a:endParaRPr>
          </a:p>
          <a:p>
            <a:pPr>
              <a:lnSpc>
                <a:spcPct val="120000"/>
              </a:lnSpc>
              <a:spcBef>
                <a:spcPts val="600"/>
              </a:spcBef>
            </a:pPr>
            <a:r>
              <a:rPr lang="en-US" sz="2400" i="1" dirty="0">
                <a:latin typeface="Arial" panose="020B0604020202020204" pitchFamily="34" charset="0"/>
                <a:cs typeface="Arial" panose="020B0604020202020204" pitchFamily="34" charset="0"/>
              </a:rPr>
              <a:t>Robotic control:</a:t>
            </a:r>
            <a:r>
              <a:rPr lang="en-US" sz="2400" dirty="0">
                <a:latin typeface="Arial" panose="020B0604020202020204" pitchFamily="34" charset="0"/>
                <a:cs typeface="Arial" panose="020B0604020202020204" pitchFamily="34" charset="0"/>
              </a:rPr>
              <a:t> Moving and managing the different</a:t>
            </a:r>
            <a:r>
              <a:rPr lang="tr-TR"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effectors that move you about the world.</a:t>
            </a:r>
          </a:p>
        </p:txBody>
      </p:sp>
    </p:spTree>
    <p:extLst>
      <p:ext uri="{BB962C8B-B14F-4D97-AF65-F5344CB8AC3E}">
        <p14:creationId xmlns:p14="http://schemas.microsoft.com/office/powerpoint/2010/main" val="3262487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1722" y="119322"/>
            <a:ext cx="10515600" cy="1325563"/>
          </a:xfrm>
        </p:spPr>
        <p:txBody>
          <a:bodyPr vert="horz" lIns="91440" tIns="45720" rIns="91440" bIns="45720" rtlCol="0" anchor="ctr">
            <a:normAutofit/>
          </a:bodyPr>
          <a:lstStyle/>
          <a:p>
            <a:r>
              <a:rPr lang="en-US" sz="4000" dirty="0"/>
              <a:t>Major Core Units </a:t>
            </a:r>
            <a:r>
              <a:rPr lang="en-US" sz="4000"/>
              <a:t>of AI</a:t>
            </a:r>
            <a:endParaRPr lang="en-US" sz="4000" dirty="0"/>
          </a:p>
        </p:txBody>
      </p:sp>
      <p:sp>
        <p:nvSpPr>
          <p:cNvPr id="26" name="TextBox 25"/>
          <p:cNvSpPr txBox="1"/>
          <p:nvPr/>
        </p:nvSpPr>
        <p:spPr>
          <a:xfrm>
            <a:off x="701722" y="6488202"/>
            <a:ext cx="4764446" cy="215444"/>
          </a:xfrm>
          <a:prstGeom prst="rect">
            <a:avLst/>
          </a:prstGeom>
          <a:noFill/>
        </p:spPr>
        <p:txBody>
          <a:bodyPr wrap="none" rtlCol="0">
            <a:spAutoFit/>
          </a:bodyPr>
          <a:lstStyle/>
          <a:p>
            <a:pPr algn="ctr"/>
            <a:r>
              <a:rPr lang="en-US" sz="800" b="1" i="1" dirty="0">
                <a:solidFill>
                  <a:schemeClr val="bg1">
                    <a:lumMod val="50000"/>
                  </a:schemeClr>
                </a:solidFill>
              </a:rPr>
              <a:t>Taken from https://towardsai.net/p/artificial-intelligence/understanding-artificial-intelligence</a:t>
            </a: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22" y="1375862"/>
            <a:ext cx="7098429" cy="5112340"/>
          </a:xfrm>
          <a:prstGeom prst="rect">
            <a:avLst/>
          </a:prstGeom>
        </p:spPr>
      </p:pic>
    </p:spTree>
    <p:extLst>
      <p:ext uri="{BB962C8B-B14F-4D97-AF65-F5344CB8AC3E}">
        <p14:creationId xmlns:p14="http://schemas.microsoft.com/office/powerpoint/2010/main" val="1133847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1722" y="119322"/>
            <a:ext cx="10515600" cy="1325563"/>
          </a:xfrm>
        </p:spPr>
        <p:txBody>
          <a:bodyPr vert="horz" lIns="91440" tIns="45720" rIns="91440" bIns="45720" rtlCol="0" anchor="ctr">
            <a:normAutofit/>
          </a:bodyPr>
          <a:lstStyle/>
          <a:p>
            <a:r>
              <a:rPr lang="en-US" sz="4000"/>
              <a:t>Computer Vision</a:t>
            </a:r>
            <a:endParaRPr lang="en-US" sz="4000" dirty="0"/>
          </a:p>
        </p:txBody>
      </p:sp>
      <p:sp>
        <p:nvSpPr>
          <p:cNvPr id="26" name="TextBox 25"/>
          <p:cNvSpPr txBox="1"/>
          <p:nvPr/>
        </p:nvSpPr>
        <p:spPr>
          <a:xfrm>
            <a:off x="568986" y="6593317"/>
            <a:ext cx="6372257" cy="215444"/>
          </a:xfrm>
          <a:prstGeom prst="rect">
            <a:avLst/>
          </a:prstGeom>
          <a:noFill/>
        </p:spPr>
        <p:txBody>
          <a:bodyPr wrap="none" rtlCol="0">
            <a:spAutoFit/>
          </a:bodyPr>
          <a:lstStyle/>
          <a:p>
            <a:pPr algn="ctr"/>
            <a:r>
              <a:rPr lang="en-US" sz="800" b="1" i="1" dirty="0">
                <a:solidFill>
                  <a:schemeClr val="bg1">
                    <a:lumMod val="85000"/>
                  </a:schemeClr>
                </a:solidFill>
              </a:rPr>
              <a:t>Taken from https://en.wikipedia.org/wiki/Object_detection#/media/File:Detected-with-YOLO--Schreibtisch-mit-Objekten.jpg</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22" y="1253614"/>
            <a:ext cx="4748156" cy="3052916"/>
          </a:xfrm>
          <a:prstGeom prst="rect">
            <a:avLst/>
          </a:prstGeom>
        </p:spPr>
      </p:pic>
      <p:sp>
        <p:nvSpPr>
          <p:cNvPr id="2" name="Rectangle 1"/>
          <p:cNvSpPr/>
          <p:nvPr/>
        </p:nvSpPr>
        <p:spPr>
          <a:xfrm>
            <a:off x="5959522" y="2580017"/>
            <a:ext cx="5095238" cy="400110"/>
          </a:xfrm>
          <a:prstGeom prst="rect">
            <a:avLst/>
          </a:prstGeom>
        </p:spPr>
        <p:txBody>
          <a:bodyPr wrap="square">
            <a:spAutoFit/>
          </a:bodyPr>
          <a:lstStyle/>
          <a:p>
            <a:pPr algn="ctr"/>
            <a:r>
              <a:rPr lang="en-US" sz="2000" dirty="0">
                <a:latin typeface="Calibri" panose="020F0502020204030204" pitchFamily="34" charset="0"/>
                <a:cs typeface="Calibri" panose="020F0502020204030204" pitchFamily="34" charset="0"/>
              </a:rPr>
              <a:t>Object movement and tracking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2" y="3192964"/>
            <a:ext cx="5095238" cy="3295238"/>
          </a:xfrm>
          <a:prstGeom prst="rect">
            <a:avLst/>
          </a:prstGeom>
        </p:spPr>
      </p:pic>
      <p:sp>
        <p:nvSpPr>
          <p:cNvPr id="9" name="Rectangle 8"/>
          <p:cNvSpPr/>
          <p:nvPr/>
        </p:nvSpPr>
        <p:spPr>
          <a:xfrm>
            <a:off x="701722" y="4440473"/>
            <a:ext cx="4748156" cy="400110"/>
          </a:xfrm>
          <a:prstGeom prst="rect">
            <a:avLst/>
          </a:prstGeom>
        </p:spPr>
        <p:txBody>
          <a:bodyPr wrap="square">
            <a:spAutoFit/>
          </a:bodyPr>
          <a:lstStyle/>
          <a:p>
            <a:pPr algn="ctr"/>
            <a:r>
              <a:rPr lang="en-US" sz="2000" dirty="0">
                <a:latin typeface="Calibri" panose="020F0502020204030204" pitchFamily="34" charset="0"/>
                <a:cs typeface="Calibri" panose="020F0502020204030204" pitchFamily="34" charset="0"/>
              </a:rPr>
              <a:t>Object recognition and detection. </a:t>
            </a:r>
          </a:p>
        </p:txBody>
      </p:sp>
    </p:spTree>
    <p:extLst>
      <p:ext uri="{BB962C8B-B14F-4D97-AF65-F5344CB8AC3E}">
        <p14:creationId xmlns:p14="http://schemas.microsoft.com/office/powerpoint/2010/main" val="1333331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1722" y="119322"/>
            <a:ext cx="10515600" cy="1325563"/>
          </a:xfrm>
        </p:spPr>
        <p:txBody>
          <a:bodyPr vert="horz" lIns="91440" tIns="45720" rIns="91440" bIns="45720" rtlCol="0" anchor="ctr">
            <a:normAutofit/>
          </a:bodyPr>
          <a:lstStyle/>
          <a:p>
            <a:r>
              <a:rPr lang="en-US" sz="4000"/>
              <a:t>Speech Recognition</a:t>
            </a:r>
            <a:endParaRPr lang="en-US" sz="4000" dirty="0"/>
          </a:p>
        </p:txBody>
      </p:sp>
      <p:sp>
        <p:nvSpPr>
          <p:cNvPr id="26" name="TextBox 25"/>
          <p:cNvSpPr txBox="1"/>
          <p:nvPr/>
        </p:nvSpPr>
        <p:spPr>
          <a:xfrm>
            <a:off x="568986" y="6593317"/>
            <a:ext cx="6372257" cy="215444"/>
          </a:xfrm>
          <a:prstGeom prst="rect">
            <a:avLst/>
          </a:prstGeom>
          <a:noFill/>
        </p:spPr>
        <p:txBody>
          <a:bodyPr wrap="none" rtlCol="0">
            <a:spAutoFit/>
          </a:bodyPr>
          <a:lstStyle/>
          <a:p>
            <a:pPr algn="ctr"/>
            <a:r>
              <a:rPr lang="en-US" sz="800" b="1" i="1" dirty="0">
                <a:solidFill>
                  <a:schemeClr val="bg1">
                    <a:lumMod val="85000"/>
                  </a:schemeClr>
                </a:solidFill>
              </a:rPr>
              <a:t>Taken from https://en.wikipedia.org/wiki/Object_detection#/media/File:Detected-with-YOLO--Schreibtisch-mit-Objekten.jpg</a:t>
            </a:r>
          </a:p>
        </p:txBody>
      </p:sp>
      <p:sp>
        <p:nvSpPr>
          <p:cNvPr id="2" name="Rectangle 1"/>
          <p:cNvSpPr/>
          <p:nvPr/>
        </p:nvSpPr>
        <p:spPr>
          <a:xfrm>
            <a:off x="3983434" y="3133447"/>
            <a:ext cx="4030459" cy="400110"/>
          </a:xfrm>
          <a:prstGeom prst="rect">
            <a:avLst/>
          </a:prstGeom>
        </p:spPr>
        <p:txBody>
          <a:bodyPr wrap="square">
            <a:spAutoFit/>
          </a:bodyPr>
          <a:lstStyle/>
          <a:p>
            <a:pPr algn="ctr"/>
            <a:r>
              <a:rPr lang="en-US" sz="2000" dirty="0">
                <a:latin typeface="Calibri" panose="020F0502020204030204" pitchFamily="34" charset="0"/>
                <a:cs typeface="Calibri" panose="020F0502020204030204" pitchFamily="34" charset="0"/>
              </a:rPr>
              <a:t>Speech Recognition</a:t>
            </a:r>
          </a:p>
        </p:txBody>
      </p:sp>
      <p:sp>
        <p:nvSpPr>
          <p:cNvPr id="9" name="Rectangle 8"/>
          <p:cNvSpPr/>
          <p:nvPr/>
        </p:nvSpPr>
        <p:spPr>
          <a:xfrm>
            <a:off x="872012" y="5141215"/>
            <a:ext cx="2490620" cy="400110"/>
          </a:xfrm>
          <a:prstGeom prst="rect">
            <a:avLst/>
          </a:prstGeom>
        </p:spPr>
        <p:txBody>
          <a:bodyPr wrap="square">
            <a:spAutoFit/>
          </a:bodyPr>
          <a:lstStyle/>
          <a:p>
            <a:pPr algn="ctr"/>
            <a:r>
              <a:rPr lang="en-US" sz="2000" dirty="0">
                <a:latin typeface="Calibri" panose="020F0502020204030204" pitchFamily="34" charset="0"/>
                <a:cs typeface="Calibri" panose="020F0502020204030204" pitchFamily="34" charset="0"/>
              </a:rPr>
              <a:t>Speech Synthesis</a:t>
            </a:r>
          </a:p>
        </p:txBody>
      </p:sp>
      <p:sp>
        <p:nvSpPr>
          <p:cNvPr id="8" name="Rectangle 7"/>
          <p:cNvSpPr/>
          <p:nvPr/>
        </p:nvSpPr>
        <p:spPr>
          <a:xfrm>
            <a:off x="8883012" y="5141215"/>
            <a:ext cx="2726791" cy="400110"/>
          </a:xfrm>
          <a:prstGeom prst="rect">
            <a:avLst/>
          </a:prstGeom>
        </p:spPr>
        <p:txBody>
          <a:bodyPr wrap="square">
            <a:spAutoFit/>
          </a:bodyPr>
          <a:lstStyle/>
          <a:p>
            <a:pPr algn="ctr"/>
            <a:r>
              <a:rPr lang="en-US" sz="2000" dirty="0">
                <a:latin typeface="Calibri" panose="020F0502020204030204" pitchFamily="34" charset="0"/>
                <a:cs typeface="Calibri" panose="020F0502020204030204" pitchFamily="34" charset="0"/>
              </a:rPr>
              <a:t>Semantic Understanding</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4975" y="3640835"/>
            <a:ext cx="4278776" cy="190049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012" y="1444885"/>
            <a:ext cx="2490620" cy="355116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3013" y="1444886"/>
            <a:ext cx="2726791" cy="3551166"/>
          </a:xfrm>
          <a:prstGeom prst="rect">
            <a:avLst/>
          </a:prstGeom>
        </p:spPr>
      </p:pic>
    </p:spTree>
    <p:extLst>
      <p:ext uri="{BB962C8B-B14F-4D97-AF65-F5344CB8AC3E}">
        <p14:creationId xmlns:p14="http://schemas.microsoft.com/office/powerpoint/2010/main" val="3673998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1722" y="119322"/>
            <a:ext cx="10515600" cy="1325563"/>
          </a:xfrm>
        </p:spPr>
        <p:txBody>
          <a:bodyPr vert="horz" lIns="91440" tIns="45720" rIns="91440" bIns="45720" rtlCol="0" anchor="ctr">
            <a:normAutofit/>
          </a:bodyPr>
          <a:lstStyle/>
          <a:p>
            <a:r>
              <a:rPr lang="tr-TR" sz="4000"/>
              <a:t>Natural </a:t>
            </a:r>
            <a:r>
              <a:rPr lang="en-US" sz="4000"/>
              <a:t>Language Processing</a:t>
            </a:r>
            <a:endParaRPr lang="en-US" sz="4000" dirty="0"/>
          </a:p>
        </p:txBody>
      </p:sp>
      <p:sp>
        <p:nvSpPr>
          <p:cNvPr id="26" name="TextBox 25"/>
          <p:cNvSpPr txBox="1"/>
          <p:nvPr/>
        </p:nvSpPr>
        <p:spPr>
          <a:xfrm>
            <a:off x="568986" y="6593317"/>
            <a:ext cx="6372257" cy="215444"/>
          </a:xfrm>
          <a:prstGeom prst="rect">
            <a:avLst/>
          </a:prstGeom>
          <a:noFill/>
        </p:spPr>
        <p:txBody>
          <a:bodyPr wrap="none" rtlCol="0">
            <a:spAutoFit/>
          </a:bodyPr>
          <a:lstStyle/>
          <a:p>
            <a:pPr algn="ctr"/>
            <a:r>
              <a:rPr lang="en-US" sz="800" b="1" i="1" dirty="0">
                <a:solidFill>
                  <a:schemeClr val="bg1">
                    <a:lumMod val="85000"/>
                  </a:schemeClr>
                </a:solidFill>
              </a:rPr>
              <a:t>Taken from https://en.wikipedia.org/wiki/Object_detection#/media/File:Detected-with-YOLO--Schreibtisch-mit-Objekten.jpg</a:t>
            </a:r>
          </a:p>
        </p:txBody>
      </p:sp>
      <p:sp>
        <p:nvSpPr>
          <p:cNvPr id="2" name="Rectangle 1"/>
          <p:cNvSpPr/>
          <p:nvPr/>
        </p:nvSpPr>
        <p:spPr>
          <a:xfrm>
            <a:off x="4073706" y="6061161"/>
            <a:ext cx="3492218" cy="400110"/>
          </a:xfrm>
          <a:prstGeom prst="rect">
            <a:avLst/>
          </a:prstGeom>
        </p:spPr>
        <p:txBody>
          <a:bodyPr wrap="square">
            <a:spAutoFit/>
          </a:bodyPr>
          <a:lstStyle/>
          <a:p>
            <a:pPr algn="ctr"/>
            <a:r>
              <a:rPr lang="en-US" sz="2000" dirty="0">
                <a:latin typeface="Calibri" panose="020F0502020204030204" pitchFamily="34" charset="0"/>
                <a:cs typeface="Calibri" panose="020F0502020204030204" pitchFamily="34" charset="0"/>
              </a:rPr>
              <a:t>Information Retrieval</a:t>
            </a:r>
          </a:p>
        </p:txBody>
      </p:sp>
      <p:sp>
        <p:nvSpPr>
          <p:cNvPr id="9" name="Rectangle 8"/>
          <p:cNvSpPr/>
          <p:nvPr/>
        </p:nvSpPr>
        <p:spPr>
          <a:xfrm>
            <a:off x="780427" y="4730576"/>
            <a:ext cx="3238500" cy="400110"/>
          </a:xfrm>
          <a:prstGeom prst="rect">
            <a:avLst/>
          </a:prstGeom>
        </p:spPr>
        <p:txBody>
          <a:bodyPr wrap="square">
            <a:spAutoFit/>
          </a:bodyPr>
          <a:lstStyle/>
          <a:p>
            <a:pPr algn="ctr"/>
            <a:r>
              <a:rPr lang="en-US" sz="2000" dirty="0">
                <a:latin typeface="Calibri" panose="020F0502020204030204" pitchFamily="34" charset="0"/>
                <a:cs typeface="Calibri" panose="020F0502020204030204" pitchFamily="34" charset="0"/>
              </a:rPr>
              <a:t>Computer Translation</a:t>
            </a:r>
          </a:p>
        </p:txBody>
      </p:sp>
      <p:sp>
        <p:nvSpPr>
          <p:cNvPr id="8" name="Rectangle 7"/>
          <p:cNvSpPr/>
          <p:nvPr/>
        </p:nvSpPr>
        <p:spPr>
          <a:xfrm>
            <a:off x="8483180" y="4216859"/>
            <a:ext cx="3293289" cy="400110"/>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Intelligent Customer Service</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732" t="20003" r="2732" b="2268"/>
          <a:stretch/>
        </p:blipFill>
        <p:spPr>
          <a:xfrm>
            <a:off x="780426" y="1584436"/>
            <a:ext cx="3238500" cy="303253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706" y="3304824"/>
            <a:ext cx="3492218" cy="262429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180" y="709236"/>
            <a:ext cx="3182795" cy="3331238"/>
          </a:xfrm>
          <a:prstGeom prst="rect">
            <a:avLst/>
          </a:prstGeom>
        </p:spPr>
      </p:pic>
    </p:spTree>
    <p:extLst>
      <p:ext uri="{BB962C8B-B14F-4D97-AF65-F5344CB8AC3E}">
        <p14:creationId xmlns:p14="http://schemas.microsoft.com/office/powerpoint/2010/main" val="373017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FF1B-8F5C-EEA6-876E-620658A4607F}"/>
              </a:ext>
            </a:extLst>
          </p:cNvPr>
          <p:cNvSpPr>
            <a:spLocks noGrp="1"/>
          </p:cNvSpPr>
          <p:nvPr>
            <p:ph type="title"/>
          </p:nvPr>
        </p:nvSpPr>
        <p:spPr/>
        <p:txBody>
          <a:bodyPr/>
          <a:lstStyle/>
          <a:p>
            <a:r>
              <a:rPr lang="en-TR" dirty="0"/>
              <a:t>Syllabus</a:t>
            </a:r>
          </a:p>
        </p:txBody>
      </p:sp>
      <p:sp>
        <p:nvSpPr>
          <p:cNvPr id="3" name="Content Placeholder 2">
            <a:extLst>
              <a:ext uri="{FF2B5EF4-FFF2-40B4-BE49-F238E27FC236}">
                <a16:creationId xmlns:a16="http://schemas.microsoft.com/office/drawing/2014/main" id="{E07DCCEA-9EE6-1EE2-0891-6A429B3AA002}"/>
              </a:ext>
            </a:extLst>
          </p:cNvPr>
          <p:cNvSpPr>
            <a:spLocks noGrp="1"/>
          </p:cNvSpPr>
          <p:nvPr>
            <p:ph idx="1"/>
          </p:nvPr>
        </p:nvSpPr>
        <p:spPr>
          <a:xfrm>
            <a:off x="838200" y="1497496"/>
            <a:ext cx="10515600" cy="4679467"/>
          </a:xfrm>
        </p:spPr>
        <p:txBody>
          <a:bodyPr/>
          <a:lstStyle/>
          <a:p>
            <a:r>
              <a:rPr lang="en-TR" dirty="0"/>
              <a:t>The syllabus is posted on SuCourse. Please read it carefully because this </a:t>
            </a:r>
            <a:r>
              <a:rPr lang="en-US" dirty="0"/>
              <a:t>is a binding contract.</a:t>
            </a:r>
            <a:endParaRPr lang="en-TR" dirty="0"/>
          </a:p>
          <a:p>
            <a:pPr marL="0" indent="0">
              <a:buNone/>
            </a:pPr>
            <a:endParaRPr lang="en-TR" dirty="0"/>
          </a:p>
        </p:txBody>
      </p:sp>
      <p:graphicFrame>
        <p:nvGraphicFramePr>
          <p:cNvPr id="6" name="Table 5">
            <a:extLst>
              <a:ext uri="{FF2B5EF4-FFF2-40B4-BE49-F238E27FC236}">
                <a16:creationId xmlns:a16="http://schemas.microsoft.com/office/drawing/2014/main" id="{0DCA0012-1AEE-A03B-61A3-5A26DB5FBA7F}"/>
              </a:ext>
            </a:extLst>
          </p:cNvPr>
          <p:cNvGraphicFramePr>
            <a:graphicFrameLocks noGrp="1"/>
          </p:cNvGraphicFramePr>
          <p:nvPr>
            <p:extLst>
              <p:ext uri="{D42A27DB-BD31-4B8C-83A1-F6EECF244321}">
                <p14:modId xmlns:p14="http://schemas.microsoft.com/office/powerpoint/2010/main" val="3741246133"/>
              </p:ext>
            </p:extLst>
          </p:nvPr>
        </p:nvGraphicFramePr>
        <p:xfrm>
          <a:off x="321733" y="2645969"/>
          <a:ext cx="11641667" cy="2108200"/>
        </p:xfrm>
        <a:graphic>
          <a:graphicData uri="http://schemas.openxmlformats.org/drawingml/2006/table">
            <a:tbl>
              <a:tblPr firstRow="1" bandRow="1">
                <a:tableStyleId>{21E4AEA4-8DFA-4A89-87EB-49C32662AFE0}</a:tableStyleId>
              </a:tblPr>
              <a:tblGrid>
                <a:gridCol w="11641667">
                  <a:extLst>
                    <a:ext uri="{9D8B030D-6E8A-4147-A177-3AD203B41FA5}">
                      <a16:colId xmlns:a16="http://schemas.microsoft.com/office/drawing/2014/main" val="2316704413"/>
                    </a:ext>
                  </a:extLst>
                </a:gridCol>
              </a:tblGrid>
              <a:tr h="370840">
                <a:tc>
                  <a:txBody>
                    <a:bodyPr/>
                    <a:lstStyle/>
                    <a:p>
                      <a:endParaRPr lang="en-TR" dirty="0"/>
                    </a:p>
                  </a:txBody>
                  <a:tcPr/>
                </a:tc>
                <a:extLst>
                  <a:ext uri="{0D108BD9-81ED-4DB2-BD59-A6C34878D82A}">
                    <a16:rowId xmlns:a16="http://schemas.microsoft.com/office/drawing/2014/main" val="2433641435"/>
                  </a:ext>
                </a:extLst>
              </a:tr>
              <a:tr h="370840">
                <a:tc>
                  <a:txBody>
                    <a:bodyPr/>
                    <a:lstStyle/>
                    <a:p>
                      <a:r>
                        <a:rPr lang="en-US" sz="1800" kern="1200" dirty="0">
                          <a:solidFill>
                            <a:schemeClr val="dk1"/>
                          </a:solidFill>
                          <a:effectLst/>
                          <a:latin typeface="+mn-lt"/>
                          <a:ea typeface="+mn-ea"/>
                          <a:cs typeface="+mn-cs"/>
                        </a:rPr>
                        <a:t>Instructor:  		Erhun Kundakcıoğlu 	   	    	</a:t>
                      </a:r>
                      <a:endParaRPr lang="en-TR"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Office:  			FENS L024	   	    	</a:t>
                      </a:r>
                      <a:endParaRPr lang="en-TR"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Tel: 			0 (216) 483-9586    	    	</a:t>
                      </a:r>
                      <a:endParaRPr lang="en-TR" sz="1800" kern="1200" dirty="0">
                        <a:solidFill>
                          <a:schemeClr val="dk1"/>
                        </a:solidFill>
                        <a:effectLst/>
                        <a:latin typeface="+mn-lt"/>
                        <a:ea typeface="+mn-ea"/>
                        <a:cs typeface="+mn-cs"/>
                      </a:endParaRPr>
                    </a:p>
                    <a:p>
                      <a:r>
                        <a:rPr lang="de-DE" sz="1800" kern="1200" dirty="0" err="1">
                          <a:solidFill>
                            <a:schemeClr val="dk1"/>
                          </a:solidFill>
                          <a:effectLst/>
                          <a:latin typeface="+mn-lt"/>
                          <a:ea typeface="+mn-ea"/>
                          <a:cs typeface="+mn-cs"/>
                        </a:rPr>
                        <a:t>E-mail</a:t>
                      </a:r>
                      <a:r>
                        <a:rPr lang="de-DE" sz="1800" kern="1200" dirty="0">
                          <a:solidFill>
                            <a:schemeClr val="dk1"/>
                          </a:solidFill>
                          <a:effectLst/>
                          <a:latin typeface="+mn-lt"/>
                          <a:ea typeface="+mn-ea"/>
                          <a:cs typeface="+mn-cs"/>
                        </a:rPr>
                        <a:t>: 			</a:t>
                      </a:r>
                      <a:r>
                        <a:rPr lang="en-US" sz="1800" u="sng" kern="1200" dirty="0">
                          <a:solidFill>
                            <a:schemeClr val="dk1"/>
                          </a:solidFill>
                          <a:effectLst/>
                          <a:latin typeface="+mn-lt"/>
                          <a:ea typeface="+mn-ea"/>
                          <a:cs typeface="+mn-cs"/>
                          <a:hlinkClick r:id="rId2"/>
                        </a:rPr>
                        <a:t>erhun.kundakcioglu@sabanciuniv.edu</a:t>
                      </a:r>
                      <a:r>
                        <a:rPr lang="de-DE" sz="1800" kern="1200" dirty="0">
                          <a:solidFill>
                            <a:schemeClr val="dk1"/>
                          </a:solidFill>
                          <a:effectLst/>
                          <a:latin typeface="+mn-lt"/>
                          <a:ea typeface="+mn-ea"/>
                          <a:cs typeface="+mn-cs"/>
                        </a:rPr>
                        <a:t>    	</a:t>
                      </a:r>
                      <a:endParaRPr lang="en-TR" sz="1800" kern="1200" dirty="0">
                        <a:solidFill>
                          <a:schemeClr val="dk1"/>
                        </a:solidFill>
                        <a:effectLst/>
                        <a:latin typeface="+mn-lt"/>
                        <a:ea typeface="+mn-ea"/>
                        <a:cs typeface="+mn-cs"/>
                      </a:endParaRPr>
                    </a:p>
                    <a:p>
                      <a:r>
                        <a:rPr lang="de-DE" sz="1800" kern="1200" dirty="0">
                          <a:solidFill>
                            <a:schemeClr val="dk1"/>
                          </a:solidFill>
                          <a:effectLst/>
                          <a:latin typeface="+mn-lt"/>
                          <a:ea typeface="+mn-ea"/>
                          <a:cs typeface="+mn-cs"/>
                        </a:rPr>
                        <a:t>Office Hours:		</a:t>
                      </a:r>
                      <a:r>
                        <a:rPr lang="de-DE" sz="1800" kern="1200" dirty="0" err="1">
                          <a:solidFill>
                            <a:schemeClr val="dk1"/>
                          </a:solidFill>
                          <a:effectLst/>
                          <a:latin typeface="+mn-lt"/>
                          <a:ea typeface="+mn-ea"/>
                          <a:cs typeface="+mn-cs"/>
                        </a:rPr>
                        <a:t>Wednesdays</a:t>
                      </a:r>
                      <a:r>
                        <a:rPr lang="de-DE" sz="1800" kern="1200" dirty="0">
                          <a:solidFill>
                            <a:schemeClr val="dk1"/>
                          </a:solidFill>
                          <a:effectLst/>
                          <a:latin typeface="+mn-lt"/>
                          <a:ea typeface="+mn-ea"/>
                          <a:cs typeface="+mn-cs"/>
                        </a:rPr>
                        <a:t> 15:30-17:00 via </a:t>
                      </a:r>
                      <a:r>
                        <a:rPr lang="de-DE" sz="1800" kern="1200" dirty="0" err="1">
                          <a:solidFill>
                            <a:schemeClr val="dk1"/>
                          </a:solidFill>
                          <a:effectLst/>
                          <a:latin typeface="+mn-lt"/>
                          <a:ea typeface="+mn-ea"/>
                          <a:cs typeface="+mn-cs"/>
                        </a:rPr>
                        <a:t>appointment</a:t>
                      </a:r>
                      <a:r>
                        <a:rPr lang="de-DE" sz="1800" kern="1200" dirty="0">
                          <a:solidFill>
                            <a:schemeClr val="dk1"/>
                          </a:solidFill>
                          <a:effectLst/>
                          <a:latin typeface="+mn-lt"/>
                          <a:ea typeface="+mn-ea"/>
                          <a:cs typeface="+mn-cs"/>
                        </a:rPr>
                        <a:t> at https://</a:t>
                      </a:r>
                      <a:r>
                        <a:rPr lang="de-DE" sz="1800" kern="1200" dirty="0" err="1">
                          <a:solidFill>
                            <a:schemeClr val="dk1"/>
                          </a:solidFill>
                          <a:effectLst/>
                          <a:latin typeface="+mn-lt"/>
                          <a:ea typeface="+mn-ea"/>
                          <a:cs typeface="+mn-cs"/>
                        </a:rPr>
                        <a:t>erhun.me</a:t>
                      </a:r>
                      <a:r>
                        <a:rPr lang="de-DE" sz="1800" kern="1200" dirty="0">
                          <a:solidFill>
                            <a:schemeClr val="dk1"/>
                          </a:solidFill>
                          <a:effectLst/>
                          <a:latin typeface="+mn-lt"/>
                          <a:ea typeface="+mn-ea"/>
                          <a:cs typeface="+mn-cs"/>
                        </a:rPr>
                        <a:t>/</a:t>
                      </a:r>
                      <a:r>
                        <a:rPr lang="de-DE" sz="1800" kern="1200" dirty="0" err="1">
                          <a:solidFill>
                            <a:schemeClr val="dk1"/>
                          </a:solidFill>
                          <a:effectLst/>
                          <a:latin typeface="+mn-lt"/>
                          <a:ea typeface="+mn-ea"/>
                          <a:cs typeface="+mn-cs"/>
                        </a:rPr>
                        <a:t>docs</a:t>
                      </a:r>
                      <a:r>
                        <a:rPr lang="de-DE" sz="1800" kern="1200" dirty="0">
                          <a:solidFill>
                            <a:schemeClr val="dk1"/>
                          </a:solidFill>
                          <a:effectLst/>
                          <a:latin typeface="+mn-lt"/>
                          <a:ea typeface="+mn-ea"/>
                          <a:cs typeface="+mn-cs"/>
                        </a:rPr>
                        <a:t>/</a:t>
                      </a:r>
                      <a:r>
                        <a:rPr lang="de-DE" sz="1800" kern="1200" dirty="0" err="1">
                          <a:solidFill>
                            <a:schemeClr val="dk1"/>
                          </a:solidFill>
                          <a:effectLst/>
                          <a:latin typeface="+mn-lt"/>
                          <a:ea typeface="+mn-ea"/>
                          <a:cs typeface="+mn-cs"/>
                        </a:rPr>
                        <a:t>contact</a:t>
                      </a:r>
                      <a:r>
                        <a:rPr lang="de-DE" sz="1800" kern="1200" dirty="0">
                          <a:solidFill>
                            <a:schemeClr val="dk1"/>
                          </a:solidFill>
                          <a:effectLst/>
                          <a:latin typeface="+mn-lt"/>
                          <a:ea typeface="+mn-ea"/>
                          <a:cs typeface="+mn-cs"/>
                        </a:rPr>
                        <a:t>/ </a:t>
                      </a:r>
                      <a:endParaRPr lang="en-TR"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a:t>
                      </a:r>
                      <a:endParaRPr lang="en-TR" sz="1800" kern="1200" dirty="0">
                        <a:solidFill>
                          <a:schemeClr val="dk1"/>
                        </a:solidFill>
                        <a:effectLst/>
                        <a:latin typeface="+mn-lt"/>
                        <a:ea typeface="+mn-ea"/>
                        <a:cs typeface="+mn-cs"/>
                      </a:endParaRPr>
                    </a:p>
                  </a:txBody>
                  <a:tcPr/>
                </a:tc>
                <a:extLst>
                  <a:ext uri="{0D108BD9-81ED-4DB2-BD59-A6C34878D82A}">
                    <a16:rowId xmlns:a16="http://schemas.microsoft.com/office/drawing/2014/main" val="2537581290"/>
                  </a:ext>
                </a:extLst>
              </a:tr>
            </a:tbl>
          </a:graphicData>
        </a:graphic>
      </p:graphicFrame>
      <p:graphicFrame>
        <p:nvGraphicFramePr>
          <p:cNvPr id="7" name="Table 6">
            <a:extLst>
              <a:ext uri="{FF2B5EF4-FFF2-40B4-BE49-F238E27FC236}">
                <a16:creationId xmlns:a16="http://schemas.microsoft.com/office/drawing/2014/main" id="{E4E21F32-5A46-F9ED-DA74-F5FE672DAE7D}"/>
              </a:ext>
            </a:extLst>
          </p:cNvPr>
          <p:cNvGraphicFramePr>
            <a:graphicFrameLocks noGrp="1"/>
          </p:cNvGraphicFramePr>
          <p:nvPr>
            <p:extLst>
              <p:ext uri="{D42A27DB-BD31-4B8C-83A1-F6EECF244321}">
                <p14:modId xmlns:p14="http://schemas.microsoft.com/office/powerpoint/2010/main" val="1617348875"/>
              </p:ext>
            </p:extLst>
          </p:nvPr>
        </p:nvGraphicFramePr>
        <p:xfrm>
          <a:off x="321733" y="5081044"/>
          <a:ext cx="11641667" cy="1643196"/>
        </p:xfrm>
        <a:graphic>
          <a:graphicData uri="http://schemas.openxmlformats.org/drawingml/2006/table">
            <a:tbl>
              <a:tblPr firstRow="1" bandRow="1">
                <a:tableStyleId>{21E4AEA4-8DFA-4A89-87EB-49C32662AFE0}</a:tableStyleId>
              </a:tblPr>
              <a:tblGrid>
                <a:gridCol w="11641667">
                  <a:extLst>
                    <a:ext uri="{9D8B030D-6E8A-4147-A177-3AD203B41FA5}">
                      <a16:colId xmlns:a16="http://schemas.microsoft.com/office/drawing/2014/main" val="2316704413"/>
                    </a:ext>
                  </a:extLst>
                </a:gridCol>
              </a:tblGrid>
              <a:tr h="272669">
                <a:tc>
                  <a:txBody>
                    <a:bodyPr/>
                    <a:lstStyle/>
                    <a:p>
                      <a:endParaRPr lang="en-TR" dirty="0"/>
                    </a:p>
                  </a:txBody>
                  <a:tcPr/>
                </a:tc>
                <a:extLst>
                  <a:ext uri="{0D108BD9-81ED-4DB2-BD59-A6C34878D82A}">
                    <a16:rowId xmlns:a16="http://schemas.microsoft.com/office/drawing/2014/main" val="2433641435"/>
                  </a:ext>
                </a:extLst>
              </a:tr>
              <a:tr h="1277436">
                <a:tc>
                  <a:txBody>
                    <a:bodyPr/>
                    <a:lstStyle/>
                    <a:p>
                      <a:r>
                        <a:rPr lang="en-US" sz="1800" kern="1200" dirty="0">
                          <a:solidFill>
                            <a:schemeClr val="dk1"/>
                          </a:solidFill>
                          <a:effectLst/>
                          <a:latin typeface="+mn-lt"/>
                          <a:ea typeface="+mn-ea"/>
                          <a:cs typeface="+mn-cs"/>
                        </a:rPr>
                        <a:t>TA:  			Müge </a:t>
                      </a:r>
                      <a:r>
                        <a:rPr lang="en-US" sz="1800" kern="1200" dirty="0" err="1">
                          <a:solidFill>
                            <a:schemeClr val="dk1"/>
                          </a:solidFill>
                          <a:effectLst/>
                          <a:latin typeface="+mn-lt"/>
                          <a:ea typeface="+mn-ea"/>
                          <a:cs typeface="+mn-cs"/>
                        </a:rPr>
                        <a:t>Dedeoğlu</a:t>
                      </a:r>
                      <a:r>
                        <a:rPr lang="en-US" sz="1800" kern="1200" dirty="0">
                          <a:solidFill>
                            <a:schemeClr val="dk1"/>
                          </a:solidFill>
                          <a:effectLst/>
                          <a:latin typeface="+mn-lt"/>
                          <a:ea typeface="+mn-ea"/>
                          <a:cs typeface="+mn-cs"/>
                        </a:rPr>
                        <a:t> 	   	    	</a:t>
                      </a:r>
                      <a:endParaRPr lang="en-TR" sz="1800" kern="1200" dirty="0">
                        <a:solidFill>
                          <a:schemeClr val="dk1"/>
                        </a:solidFill>
                        <a:effectLst/>
                        <a:latin typeface="+mn-lt"/>
                        <a:ea typeface="+mn-ea"/>
                        <a:cs typeface="+mn-cs"/>
                      </a:endParaRPr>
                    </a:p>
                    <a:p>
                      <a:r>
                        <a:rPr lang="de-DE" sz="1800" kern="1200" dirty="0" err="1">
                          <a:solidFill>
                            <a:schemeClr val="dk1"/>
                          </a:solidFill>
                          <a:effectLst/>
                          <a:latin typeface="+mn-lt"/>
                          <a:ea typeface="+mn-ea"/>
                          <a:cs typeface="+mn-cs"/>
                        </a:rPr>
                        <a:t>E-mail</a:t>
                      </a:r>
                      <a:r>
                        <a:rPr lang="de-DE" sz="1800" kern="1200" dirty="0">
                          <a:solidFill>
                            <a:schemeClr val="dk1"/>
                          </a:solidFill>
                          <a:effectLst/>
                          <a:latin typeface="+mn-lt"/>
                          <a:ea typeface="+mn-ea"/>
                          <a:cs typeface="+mn-cs"/>
                        </a:rPr>
                        <a:t>: 			</a:t>
                      </a:r>
                      <a:r>
                        <a:rPr lang="en-US" sz="1800" u="sng" kern="1200" dirty="0">
                          <a:solidFill>
                            <a:schemeClr val="dk1"/>
                          </a:solidFill>
                          <a:effectLst/>
                          <a:latin typeface="+mn-lt"/>
                          <a:ea typeface="+mn-ea"/>
                          <a:cs typeface="+mn-cs"/>
                          <a:hlinkClick r:id="rId2"/>
                        </a:rPr>
                        <a:t>muge.dedeoglu@sabanciuniv.edu</a:t>
                      </a:r>
                      <a:r>
                        <a:rPr lang="de-DE" sz="1800" kern="1200" dirty="0">
                          <a:solidFill>
                            <a:schemeClr val="dk1"/>
                          </a:solidFill>
                          <a:effectLst/>
                          <a:latin typeface="+mn-lt"/>
                          <a:ea typeface="+mn-ea"/>
                          <a:cs typeface="+mn-cs"/>
                        </a:rPr>
                        <a:t>    	</a:t>
                      </a:r>
                      <a:endParaRPr lang="en-TR" sz="1800" kern="1200" dirty="0">
                        <a:solidFill>
                          <a:schemeClr val="dk1"/>
                        </a:solidFill>
                        <a:effectLst/>
                        <a:latin typeface="+mn-lt"/>
                        <a:ea typeface="+mn-ea"/>
                        <a:cs typeface="+mn-cs"/>
                      </a:endParaRPr>
                    </a:p>
                    <a:p>
                      <a:r>
                        <a:rPr lang="de-DE" sz="1800" kern="1200" dirty="0">
                          <a:solidFill>
                            <a:schemeClr val="dk1"/>
                          </a:solidFill>
                          <a:effectLst/>
                          <a:latin typeface="+mn-lt"/>
                          <a:ea typeface="+mn-ea"/>
                          <a:cs typeface="+mn-cs"/>
                        </a:rPr>
                        <a:t>Office Hours:		</a:t>
                      </a:r>
                      <a:r>
                        <a:rPr lang="tr-TR" sz="1800" kern="1200" dirty="0">
                          <a:solidFill>
                            <a:schemeClr val="dk1"/>
                          </a:solidFill>
                          <a:effectLst/>
                          <a:latin typeface="+mn-lt"/>
                          <a:ea typeface="+mn-ea"/>
                          <a:cs typeface="+mn-cs"/>
                        </a:rPr>
                        <a:t>TBA</a:t>
                      </a:r>
                      <a:endParaRPr lang="en-TR"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a:t>
                      </a:r>
                      <a:endParaRPr lang="en-TR" sz="1800" kern="1200" dirty="0">
                        <a:solidFill>
                          <a:schemeClr val="dk1"/>
                        </a:solidFill>
                        <a:effectLst/>
                        <a:latin typeface="+mn-lt"/>
                        <a:ea typeface="+mn-ea"/>
                        <a:cs typeface="+mn-cs"/>
                      </a:endParaRPr>
                    </a:p>
                  </a:txBody>
                  <a:tcPr/>
                </a:tc>
                <a:extLst>
                  <a:ext uri="{0D108BD9-81ED-4DB2-BD59-A6C34878D82A}">
                    <a16:rowId xmlns:a16="http://schemas.microsoft.com/office/drawing/2014/main" val="2537581290"/>
                  </a:ext>
                </a:extLst>
              </a:tr>
            </a:tbl>
          </a:graphicData>
        </a:graphic>
      </p:graphicFrame>
    </p:spTree>
    <p:extLst>
      <p:ext uri="{BB962C8B-B14F-4D97-AF65-F5344CB8AC3E}">
        <p14:creationId xmlns:p14="http://schemas.microsoft.com/office/powerpoint/2010/main" val="35618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ChangeArrowheads="1"/>
          </p:cNvSpPr>
          <p:nvPr/>
        </p:nvSpPr>
        <p:spPr bwMode="auto">
          <a:xfrm>
            <a:off x="2133600" y="5791200"/>
            <a:ext cx="1905000" cy="457200"/>
          </a:xfrm>
          <a:prstGeom prst="rect">
            <a:avLst/>
          </a:prstGeom>
          <a:noFill/>
          <a:ln w="12700">
            <a:noFill/>
            <a:miter lim="800000"/>
            <a:headEnd/>
            <a:tailEnd/>
          </a:ln>
          <a:effectLst/>
        </p:spPr>
        <p:txBody>
          <a:bodyPr wrap="none" anchor="ctr"/>
          <a:lstStyle/>
          <a:p>
            <a:endParaRPr lang="en-US"/>
          </a:p>
        </p:txBody>
      </p:sp>
      <p:sp>
        <p:nvSpPr>
          <p:cNvPr id="178180" name="Rectangle 4"/>
          <p:cNvSpPr>
            <a:spLocks noGrp="1" noChangeArrowheads="1"/>
          </p:cNvSpPr>
          <p:nvPr>
            <p:ph type="title"/>
          </p:nvPr>
        </p:nvSpPr>
        <p:spPr>
          <a:xfrm>
            <a:off x="838200" y="365125"/>
            <a:ext cx="10515600" cy="777875"/>
          </a:xfrm>
        </p:spPr>
        <p:txBody>
          <a:bodyPr vert="horz" lIns="91440" tIns="45720" rIns="91440" bIns="45720" rtlCol="0" anchor="ctr">
            <a:normAutofit/>
          </a:bodyPr>
          <a:lstStyle/>
          <a:p>
            <a:r>
              <a:rPr lang="en-US" sz="4000" dirty="0"/>
              <a:t>Concepts Related to Artificial Intelligence</a:t>
            </a:r>
          </a:p>
        </p:txBody>
      </p:sp>
      <p:sp>
        <p:nvSpPr>
          <p:cNvPr id="178181" name="Oval 5"/>
          <p:cNvSpPr>
            <a:spLocks noChangeArrowheads="1"/>
          </p:cNvSpPr>
          <p:nvPr/>
        </p:nvSpPr>
        <p:spPr bwMode="auto">
          <a:xfrm>
            <a:off x="7927977" y="2452876"/>
            <a:ext cx="2187575" cy="1004888"/>
          </a:xfrm>
          <a:prstGeom prst="ellipse">
            <a:avLst/>
          </a:prstGeom>
          <a:solidFill>
            <a:schemeClr val="accent1"/>
          </a:solidFill>
          <a:ln w="12700">
            <a:solidFill>
              <a:schemeClr val="tx1"/>
            </a:solidFill>
            <a:round/>
            <a:headEnd/>
            <a:tailEnd/>
          </a:ln>
          <a:effectLst/>
        </p:spPr>
        <p:txBody>
          <a:bodyPr wrap="none" anchor="ctr"/>
          <a:lstStyle/>
          <a:p>
            <a:pPr algn="ctr"/>
            <a:r>
              <a:rPr lang="en-US" b="1"/>
              <a:t>Algorithms</a:t>
            </a:r>
            <a:endParaRPr lang="en-US" b="1" dirty="0"/>
          </a:p>
        </p:txBody>
      </p:sp>
      <p:sp>
        <p:nvSpPr>
          <p:cNvPr id="178183" name="Oval 7"/>
          <p:cNvSpPr>
            <a:spLocks noChangeArrowheads="1"/>
          </p:cNvSpPr>
          <p:nvPr/>
        </p:nvSpPr>
        <p:spPr bwMode="auto">
          <a:xfrm>
            <a:off x="8404226" y="5091114"/>
            <a:ext cx="2187575" cy="1004887"/>
          </a:xfrm>
          <a:prstGeom prst="ellipse">
            <a:avLst/>
          </a:prstGeom>
          <a:solidFill>
            <a:schemeClr val="accent1"/>
          </a:solidFill>
          <a:ln w="12700">
            <a:solidFill>
              <a:schemeClr val="tx1"/>
            </a:solidFill>
            <a:round/>
            <a:headEnd/>
            <a:tailEnd/>
          </a:ln>
          <a:effectLst/>
        </p:spPr>
        <p:txBody>
          <a:bodyPr wrap="none" anchor="ctr"/>
          <a:lstStyle/>
          <a:p>
            <a:pPr algn="ctr"/>
            <a:r>
              <a:rPr lang="en-US" b="1" dirty="0"/>
              <a:t>Database</a:t>
            </a:r>
          </a:p>
          <a:p>
            <a:pPr algn="ctr"/>
            <a:r>
              <a:rPr lang="en-US" b="1" dirty="0"/>
              <a:t>Management</a:t>
            </a:r>
          </a:p>
        </p:txBody>
      </p:sp>
      <p:sp>
        <p:nvSpPr>
          <p:cNvPr id="178185" name="Oval 9"/>
          <p:cNvSpPr>
            <a:spLocks noChangeArrowheads="1"/>
          </p:cNvSpPr>
          <p:nvPr/>
        </p:nvSpPr>
        <p:spPr bwMode="auto">
          <a:xfrm>
            <a:off x="3687764" y="1509713"/>
            <a:ext cx="2206625" cy="1004888"/>
          </a:xfrm>
          <a:prstGeom prst="ellipse">
            <a:avLst/>
          </a:prstGeom>
          <a:solidFill>
            <a:schemeClr val="accent1"/>
          </a:solidFill>
          <a:ln w="12700">
            <a:solidFill>
              <a:schemeClr val="tx1"/>
            </a:solidFill>
            <a:round/>
            <a:headEnd/>
            <a:tailEnd/>
          </a:ln>
          <a:effectLst/>
        </p:spPr>
        <p:txBody>
          <a:bodyPr wrap="none" anchor="ctr"/>
          <a:lstStyle/>
          <a:p>
            <a:pPr algn="ctr"/>
            <a:r>
              <a:rPr lang="en-US" b="1" dirty="0"/>
              <a:t>Optimization</a:t>
            </a:r>
          </a:p>
        </p:txBody>
      </p:sp>
      <p:sp>
        <p:nvSpPr>
          <p:cNvPr id="178187" name="Oval 11"/>
          <p:cNvSpPr>
            <a:spLocks noChangeArrowheads="1"/>
          </p:cNvSpPr>
          <p:nvPr/>
        </p:nvSpPr>
        <p:spPr bwMode="auto">
          <a:xfrm>
            <a:off x="1676400" y="5181601"/>
            <a:ext cx="1989138" cy="985837"/>
          </a:xfrm>
          <a:prstGeom prst="ellipse">
            <a:avLst/>
          </a:prstGeom>
          <a:solidFill>
            <a:schemeClr val="accent1">
              <a:lumMod val="40000"/>
              <a:lumOff val="60000"/>
            </a:schemeClr>
          </a:solidFill>
          <a:ln w="12700">
            <a:solidFill>
              <a:schemeClr val="tx1"/>
            </a:solidFill>
            <a:round/>
            <a:headEnd/>
            <a:tailEnd/>
          </a:ln>
          <a:effectLst/>
        </p:spPr>
        <p:txBody>
          <a:bodyPr wrap="none" anchor="ctr"/>
          <a:lstStyle/>
          <a:p>
            <a:pPr algn="ctr"/>
            <a:r>
              <a:rPr lang="en-US" b="1" dirty="0"/>
              <a:t>Statistics</a:t>
            </a:r>
          </a:p>
        </p:txBody>
      </p:sp>
      <p:sp>
        <p:nvSpPr>
          <p:cNvPr id="178189" name="Rectangle 13"/>
          <p:cNvSpPr>
            <a:spLocks noChangeArrowheads="1"/>
          </p:cNvSpPr>
          <p:nvPr/>
        </p:nvSpPr>
        <p:spPr bwMode="auto">
          <a:xfrm>
            <a:off x="4962526" y="4786314"/>
            <a:ext cx="2047875" cy="1081087"/>
          </a:xfrm>
          <a:prstGeom prst="rect">
            <a:avLst/>
          </a:prstGeom>
          <a:solidFill>
            <a:schemeClr val="accent1"/>
          </a:solidFill>
          <a:ln w="12700">
            <a:solidFill>
              <a:schemeClr val="tx1"/>
            </a:solidFill>
            <a:miter lim="800000"/>
            <a:headEnd/>
            <a:tailEnd/>
          </a:ln>
          <a:effectLst/>
        </p:spPr>
        <p:txBody>
          <a:bodyPr wrap="none" anchor="ctr"/>
          <a:lstStyle/>
          <a:p>
            <a:pPr algn="ctr"/>
            <a:r>
              <a:rPr lang="en-US" b="1" dirty="0"/>
              <a:t>Artificial</a:t>
            </a:r>
          </a:p>
          <a:p>
            <a:pPr algn="ctr"/>
            <a:r>
              <a:rPr lang="en-US" b="1" dirty="0"/>
              <a:t>Intelligence</a:t>
            </a:r>
          </a:p>
        </p:txBody>
      </p:sp>
      <p:sp>
        <p:nvSpPr>
          <p:cNvPr id="178191" name="Line 15"/>
          <p:cNvSpPr>
            <a:spLocks noChangeShapeType="1"/>
          </p:cNvSpPr>
          <p:nvPr/>
        </p:nvSpPr>
        <p:spPr bwMode="auto">
          <a:xfrm>
            <a:off x="3475801" y="4503761"/>
            <a:ext cx="1477201" cy="754039"/>
          </a:xfrm>
          <a:prstGeom prst="line">
            <a:avLst/>
          </a:prstGeom>
          <a:noFill/>
          <a:ln w="12700">
            <a:solidFill>
              <a:schemeClr val="tx1"/>
            </a:solidFill>
            <a:round/>
            <a:headEnd/>
            <a:tailEnd type="triangle" w="med" len="med"/>
          </a:ln>
          <a:effectLst/>
        </p:spPr>
        <p:txBody>
          <a:bodyPr wrap="none" anchor="ctr"/>
          <a:lstStyle/>
          <a:p>
            <a:endParaRPr lang="en-US"/>
          </a:p>
        </p:txBody>
      </p:sp>
      <p:sp>
        <p:nvSpPr>
          <p:cNvPr id="178192" name="Line 16"/>
          <p:cNvSpPr>
            <a:spLocks noChangeShapeType="1"/>
          </p:cNvSpPr>
          <p:nvPr/>
        </p:nvSpPr>
        <p:spPr bwMode="auto">
          <a:xfrm>
            <a:off x="5053267" y="2520951"/>
            <a:ext cx="826836" cy="22606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178193" name="Line 17"/>
          <p:cNvSpPr>
            <a:spLocks noChangeShapeType="1"/>
          </p:cNvSpPr>
          <p:nvPr/>
        </p:nvSpPr>
        <p:spPr bwMode="auto">
          <a:xfrm flipH="1">
            <a:off x="6688133" y="3290887"/>
            <a:ext cx="1376365" cy="1489077"/>
          </a:xfrm>
          <a:prstGeom prst="line">
            <a:avLst/>
          </a:prstGeom>
          <a:noFill/>
          <a:ln w="12700">
            <a:solidFill>
              <a:schemeClr val="tx1"/>
            </a:solidFill>
            <a:round/>
            <a:headEnd/>
            <a:tailEnd type="triangle" w="med" len="med"/>
          </a:ln>
          <a:effectLst/>
        </p:spPr>
        <p:txBody>
          <a:bodyPr wrap="none" anchor="ctr"/>
          <a:lstStyle/>
          <a:p>
            <a:endParaRPr lang="en-US"/>
          </a:p>
        </p:txBody>
      </p:sp>
      <p:sp>
        <p:nvSpPr>
          <p:cNvPr id="178194" name="Line 18"/>
          <p:cNvSpPr>
            <a:spLocks noChangeShapeType="1"/>
          </p:cNvSpPr>
          <p:nvPr/>
        </p:nvSpPr>
        <p:spPr bwMode="auto">
          <a:xfrm>
            <a:off x="3704401" y="3290887"/>
            <a:ext cx="1553399" cy="1509713"/>
          </a:xfrm>
          <a:prstGeom prst="line">
            <a:avLst/>
          </a:prstGeom>
          <a:noFill/>
          <a:ln w="12700">
            <a:solidFill>
              <a:schemeClr val="tx1"/>
            </a:solidFill>
            <a:round/>
            <a:headEnd/>
            <a:tailEnd type="triangle" w="med" len="med"/>
          </a:ln>
          <a:effectLst/>
        </p:spPr>
        <p:txBody>
          <a:bodyPr wrap="none" anchor="ctr"/>
          <a:lstStyle/>
          <a:p>
            <a:endParaRPr lang="en-US"/>
          </a:p>
        </p:txBody>
      </p:sp>
      <p:sp>
        <p:nvSpPr>
          <p:cNvPr id="178195" name="Oval 19"/>
          <p:cNvSpPr>
            <a:spLocks noChangeArrowheads="1"/>
          </p:cNvSpPr>
          <p:nvPr/>
        </p:nvSpPr>
        <p:spPr bwMode="auto">
          <a:xfrm>
            <a:off x="1897062" y="2397314"/>
            <a:ext cx="1989138" cy="1060450"/>
          </a:xfrm>
          <a:prstGeom prst="ellipse">
            <a:avLst/>
          </a:prstGeom>
          <a:solidFill>
            <a:schemeClr val="accent1">
              <a:lumMod val="40000"/>
              <a:lumOff val="60000"/>
            </a:schemeClr>
          </a:solidFill>
          <a:ln w="12700">
            <a:solidFill>
              <a:schemeClr val="tx1"/>
            </a:solidFill>
            <a:round/>
            <a:headEnd/>
            <a:tailEnd/>
          </a:ln>
          <a:effectLst/>
        </p:spPr>
        <p:txBody>
          <a:bodyPr wrap="none" anchor="ctr"/>
          <a:lstStyle/>
          <a:p>
            <a:pPr algn="ctr"/>
            <a:r>
              <a:rPr lang="en-US" b="1"/>
              <a:t>Calculus</a:t>
            </a:r>
            <a:endParaRPr lang="en-US" b="1" dirty="0"/>
          </a:p>
        </p:txBody>
      </p:sp>
      <p:sp>
        <p:nvSpPr>
          <p:cNvPr id="178197" name="Line 21"/>
          <p:cNvSpPr>
            <a:spLocks noChangeShapeType="1"/>
          </p:cNvSpPr>
          <p:nvPr/>
        </p:nvSpPr>
        <p:spPr bwMode="auto">
          <a:xfrm flipH="1">
            <a:off x="7010400" y="4343400"/>
            <a:ext cx="1447800" cy="9144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178198" name="Oval 22"/>
          <p:cNvSpPr>
            <a:spLocks noChangeArrowheads="1"/>
          </p:cNvSpPr>
          <p:nvPr/>
        </p:nvSpPr>
        <p:spPr bwMode="auto">
          <a:xfrm>
            <a:off x="1494601" y="3890964"/>
            <a:ext cx="1981200" cy="1023937"/>
          </a:xfrm>
          <a:prstGeom prst="ellipse">
            <a:avLst/>
          </a:prstGeom>
          <a:solidFill>
            <a:schemeClr val="accent1">
              <a:lumMod val="40000"/>
              <a:lumOff val="60000"/>
            </a:schemeClr>
          </a:solidFill>
          <a:ln w="12700">
            <a:solidFill>
              <a:schemeClr val="tx1"/>
            </a:solidFill>
            <a:round/>
            <a:headEnd/>
            <a:tailEnd/>
          </a:ln>
          <a:effectLst/>
        </p:spPr>
        <p:txBody>
          <a:bodyPr wrap="none" anchor="ctr"/>
          <a:lstStyle/>
          <a:p>
            <a:pPr algn="ctr"/>
            <a:r>
              <a:rPr lang="en-US" b="1" dirty="0"/>
              <a:t>Linear Algebra</a:t>
            </a:r>
          </a:p>
        </p:txBody>
      </p:sp>
      <p:sp>
        <p:nvSpPr>
          <p:cNvPr id="178200" name="Line 24"/>
          <p:cNvSpPr>
            <a:spLocks noChangeShapeType="1"/>
          </p:cNvSpPr>
          <p:nvPr/>
        </p:nvSpPr>
        <p:spPr bwMode="auto">
          <a:xfrm flipV="1">
            <a:off x="3687764" y="5714999"/>
            <a:ext cx="1265237"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0" name="Oval 5"/>
          <p:cNvSpPr>
            <a:spLocks noChangeArrowheads="1"/>
          </p:cNvSpPr>
          <p:nvPr/>
        </p:nvSpPr>
        <p:spPr bwMode="auto">
          <a:xfrm>
            <a:off x="8404226" y="3795712"/>
            <a:ext cx="2187575" cy="1004888"/>
          </a:xfrm>
          <a:prstGeom prst="ellipse">
            <a:avLst/>
          </a:prstGeom>
          <a:solidFill>
            <a:schemeClr val="accent1"/>
          </a:solidFill>
          <a:ln w="12700">
            <a:solidFill>
              <a:schemeClr val="tx1"/>
            </a:solidFill>
            <a:round/>
            <a:headEnd/>
            <a:tailEnd/>
          </a:ln>
          <a:effectLst/>
        </p:spPr>
        <p:txBody>
          <a:bodyPr wrap="none" anchor="ctr"/>
          <a:lstStyle/>
          <a:p>
            <a:pPr algn="ctr"/>
            <a:r>
              <a:rPr lang="en-US" b="1" dirty="0"/>
              <a:t>Visualization</a:t>
            </a:r>
          </a:p>
        </p:txBody>
      </p:sp>
      <p:sp>
        <p:nvSpPr>
          <p:cNvPr id="21" name="Line 21"/>
          <p:cNvSpPr>
            <a:spLocks noChangeShapeType="1"/>
          </p:cNvSpPr>
          <p:nvPr/>
        </p:nvSpPr>
        <p:spPr bwMode="auto">
          <a:xfrm flipH="1">
            <a:off x="7010400" y="5638800"/>
            <a:ext cx="1447798"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19" name="Oval 9"/>
          <p:cNvSpPr>
            <a:spLocks noChangeArrowheads="1"/>
          </p:cNvSpPr>
          <p:nvPr/>
        </p:nvSpPr>
        <p:spPr bwMode="auto">
          <a:xfrm>
            <a:off x="6131920" y="1494687"/>
            <a:ext cx="2206625" cy="1004888"/>
          </a:xfrm>
          <a:prstGeom prst="ellipse">
            <a:avLst/>
          </a:prstGeom>
          <a:solidFill>
            <a:schemeClr val="accent1"/>
          </a:solidFill>
          <a:ln w="12700">
            <a:solidFill>
              <a:schemeClr val="tx1"/>
            </a:solidFill>
            <a:round/>
            <a:headEnd/>
            <a:tailEnd/>
          </a:ln>
          <a:effectLst/>
        </p:spPr>
        <p:txBody>
          <a:bodyPr wrap="none" anchor="ctr"/>
          <a:lstStyle/>
          <a:p>
            <a:pPr algn="ctr"/>
            <a:r>
              <a:rPr lang="en-US" b="1" dirty="0"/>
              <a:t>Machine Learning</a:t>
            </a:r>
          </a:p>
        </p:txBody>
      </p:sp>
      <p:sp>
        <p:nvSpPr>
          <p:cNvPr id="22" name="Line 17"/>
          <p:cNvSpPr>
            <a:spLocks noChangeShapeType="1"/>
          </p:cNvSpPr>
          <p:nvPr/>
        </p:nvSpPr>
        <p:spPr bwMode="auto">
          <a:xfrm flipH="1">
            <a:off x="6183563" y="2514601"/>
            <a:ext cx="750638" cy="2235862"/>
          </a:xfrm>
          <a:prstGeom prst="line">
            <a:avLst/>
          </a:prstGeom>
          <a:noFill/>
          <a:ln w="12700">
            <a:solidFill>
              <a:schemeClr val="tx1"/>
            </a:solidFill>
            <a:round/>
            <a:headEnd/>
            <a:tailEnd type="triangle" w="med" len="med"/>
          </a:ln>
          <a:effectLst/>
        </p:spPr>
        <p:txBody>
          <a:bodyPr wrap="none" anchor="ctr"/>
          <a:lstStyle/>
          <a:p>
            <a:endParaRPr lang="en-US"/>
          </a:p>
        </p:txBody>
      </p:sp>
    </p:spTree>
    <p:extLst>
      <p:ext uri="{BB962C8B-B14F-4D97-AF65-F5344CB8AC3E}">
        <p14:creationId xmlns:p14="http://schemas.microsoft.com/office/powerpoint/2010/main" val="4111426560"/>
      </p:ext>
    </p:extLst>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sz="4000" dirty="0"/>
              <a:t>Big Data vs. </a:t>
            </a:r>
            <a:r>
              <a:rPr lang="en-US" sz="4000"/>
              <a:t>Structured Data</a:t>
            </a:r>
            <a:endParaRPr lang="en-US" sz="4000" dirty="0"/>
          </a:p>
        </p:txBody>
      </p:sp>
      <p:sp>
        <p:nvSpPr>
          <p:cNvPr id="14" name="Content Placeholder 13"/>
          <p:cNvSpPr>
            <a:spLocks noGrp="1"/>
          </p:cNvSpPr>
          <p:nvPr>
            <p:ph idx="1"/>
          </p:nvPr>
        </p:nvSpPr>
        <p:spPr>
          <a:xfrm>
            <a:off x="838200" y="1690688"/>
            <a:ext cx="10515600" cy="4351338"/>
          </a:xfrm>
        </p:spPr>
        <p:txBody>
          <a:bodyPr>
            <a:noAutofit/>
          </a:bodyPr>
          <a:lstStyle/>
          <a:p>
            <a:pPr marL="173038" indent="-173038">
              <a:lnSpc>
                <a:spcPct val="120000"/>
              </a:lnSpc>
              <a:spcBef>
                <a:spcPts val="600"/>
              </a:spcBef>
            </a:pPr>
            <a:r>
              <a:rPr lang="en-US" sz="2200" dirty="0">
                <a:latin typeface="Arial" panose="020B0604020202020204" pitchFamily="34" charset="0"/>
                <a:cs typeface="Arial" panose="020B0604020202020204" pitchFamily="34" charset="0"/>
              </a:rPr>
              <a:t>We have an explosive </a:t>
            </a:r>
            <a:r>
              <a:rPr lang="en-US" sz="2200" b="1" dirty="0">
                <a:latin typeface="Arial" panose="020B0604020202020204" pitchFamily="34" charset="0"/>
                <a:cs typeface="Arial" panose="020B0604020202020204" pitchFamily="34" charset="0"/>
              </a:rPr>
              <a:t>growth of data </a:t>
            </a:r>
            <a:r>
              <a:rPr lang="en-US" sz="2200" dirty="0">
                <a:latin typeface="Arial" panose="020B0604020202020204" pitchFamily="34" charset="0"/>
                <a:cs typeface="Arial" panose="020B0604020202020204" pitchFamily="34" charset="0"/>
              </a:rPr>
              <a:t>available to our</a:t>
            </a:r>
            <a:r>
              <a:rPr lang="tr-TR"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machines (our systems have more to think about). This</a:t>
            </a:r>
            <a:r>
              <a:rPr lang="tr-TR"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means that learning systems in particular that get better</a:t>
            </a:r>
            <a:r>
              <a:rPr lang="tr-TR"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with more data can now look at billions of examples</a:t>
            </a:r>
            <a:r>
              <a:rPr lang="tr-TR" sz="2200"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rather than a few hundred.</a:t>
            </a:r>
          </a:p>
          <a:p>
            <a:pPr marL="173038" indent="-173038">
              <a:lnSpc>
                <a:spcPct val="120000"/>
              </a:lnSpc>
              <a:spcBef>
                <a:spcPts val="600"/>
              </a:spcBef>
            </a:pPr>
            <a:endParaRPr lang="tr-TR" altLang="en-US" sz="2200" b="1" dirty="0">
              <a:latin typeface="Arial" panose="020B0604020202020204" pitchFamily="34" charset="0"/>
              <a:ea typeface="ＭＳ Ｐゴシック" charset="-128"/>
              <a:cs typeface="Arial" panose="020B0604020202020204" pitchFamily="34" charset="0"/>
            </a:endParaRPr>
          </a:p>
          <a:p>
            <a:pPr marL="173038" indent="-173038">
              <a:lnSpc>
                <a:spcPct val="120000"/>
              </a:lnSpc>
              <a:spcBef>
                <a:spcPts val="600"/>
              </a:spcBef>
            </a:pPr>
            <a:r>
              <a:rPr lang="en-US" altLang="en-US" sz="2200" b="1" dirty="0">
                <a:latin typeface="Arial" panose="020B0604020202020204" pitchFamily="34" charset="0"/>
                <a:ea typeface="ＭＳ Ｐゴシック" charset="-128"/>
                <a:cs typeface="Arial" panose="020B0604020202020204" pitchFamily="34" charset="0"/>
              </a:rPr>
              <a:t>5 V’s of Big Data: </a:t>
            </a:r>
            <a:endParaRPr lang="tr-TR" altLang="en-US" sz="2200" b="1" dirty="0">
              <a:latin typeface="Arial" panose="020B0604020202020204" pitchFamily="34" charset="0"/>
              <a:ea typeface="ＭＳ Ｐゴシック" charset="-128"/>
              <a:cs typeface="Arial" panose="020B0604020202020204" pitchFamily="34" charset="0"/>
            </a:endParaRPr>
          </a:p>
          <a:p>
            <a:pPr marL="630238" lvl="1" indent="-173038">
              <a:lnSpc>
                <a:spcPct val="120000"/>
              </a:lnSpc>
              <a:spcBef>
                <a:spcPts val="600"/>
              </a:spcBef>
            </a:pPr>
            <a:r>
              <a:rPr lang="en-US" altLang="en-US" sz="2200" b="1" dirty="0">
                <a:latin typeface="Arial" panose="020B0604020202020204" pitchFamily="34" charset="0"/>
                <a:ea typeface="ＭＳ Ｐゴシック" charset="-128"/>
                <a:cs typeface="Arial" panose="020B0604020202020204" pitchFamily="34" charset="0"/>
              </a:rPr>
              <a:t>Volume</a:t>
            </a:r>
            <a:r>
              <a:rPr lang="en-US" altLang="en-US" sz="2200" dirty="0">
                <a:latin typeface="Arial" panose="020B0604020202020204" pitchFamily="34" charset="0"/>
                <a:ea typeface="ＭＳ Ｐゴシック" charset="-128"/>
                <a:cs typeface="Arial" panose="020B0604020202020204" pitchFamily="34" charset="0"/>
              </a:rPr>
              <a:t> (vast amount)</a:t>
            </a:r>
            <a:endParaRPr lang="tr-TR" altLang="en-US" sz="2200" dirty="0">
              <a:latin typeface="Arial" panose="020B0604020202020204" pitchFamily="34" charset="0"/>
              <a:ea typeface="ＭＳ Ｐゴシック" charset="-128"/>
              <a:cs typeface="Arial" panose="020B0604020202020204" pitchFamily="34" charset="0"/>
            </a:endParaRPr>
          </a:p>
          <a:p>
            <a:pPr marL="630238" lvl="1" indent="-173038">
              <a:lnSpc>
                <a:spcPct val="120000"/>
              </a:lnSpc>
              <a:spcBef>
                <a:spcPts val="600"/>
              </a:spcBef>
            </a:pPr>
            <a:r>
              <a:rPr lang="en-US" altLang="en-US" sz="2200" b="1" dirty="0">
                <a:latin typeface="Arial" panose="020B0604020202020204" pitchFamily="34" charset="0"/>
                <a:ea typeface="ＭＳ Ｐゴシック" charset="-128"/>
                <a:cs typeface="Arial" panose="020B0604020202020204" pitchFamily="34" charset="0"/>
              </a:rPr>
              <a:t>Velocity</a:t>
            </a:r>
            <a:r>
              <a:rPr lang="en-US" altLang="en-US" sz="2200" dirty="0">
                <a:latin typeface="Arial" panose="020B0604020202020204" pitchFamily="34" charset="0"/>
                <a:ea typeface="ＭＳ Ｐゴシック" charset="-128"/>
                <a:cs typeface="Arial" panose="020B0604020202020204" pitchFamily="34" charset="0"/>
              </a:rPr>
              <a:t> (speed of data generation)</a:t>
            </a:r>
            <a:endParaRPr lang="tr-TR" altLang="en-US" sz="2200" dirty="0">
              <a:latin typeface="Arial" panose="020B0604020202020204" pitchFamily="34" charset="0"/>
              <a:ea typeface="ＭＳ Ｐゴシック" charset="-128"/>
              <a:cs typeface="Arial" panose="020B0604020202020204" pitchFamily="34" charset="0"/>
            </a:endParaRPr>
          </a:p>
          <a:p>
            <a:pPr marL="630238" lvl="1" indent="-173038">
              <a:lnSpc>
                <a:spcPct val="120000"/>
              </a:lnSpc>
              <a:spcBef>
                <a:spcPts val="600"/>
              </a:spcBef>
            </a:pPr>
            <a:r>
              <a:rPr lang="en-US" altLang="en-US" sz="2200" b="1" dirty="0">
                <a:latin typeface="Arial" panose="020B0604020202020204" pitchFamily="34" charset="0"/>
                <a:ea typeface="ＭＳ Ｐゴシック" charset="-128"/>
                <a:cs typeface="Arial" panose="020B0604020202020204" pitchFamily="34" charset="0"/>
              </a:rPr>
              <a:t>Variety</a:t>
            </a:r>
            <a:r>
              <a:rPr lang="en-US" altLang="en-US" sz="2200" dirty="0">
                <a:latin typeface="Arial" panose="020B0604020202020204" pitchFamily="34" charset="0"/>
                <a:ea typeface="ＭＳ Ｐゴシック" charset="-128"/>
                <a:cs typeface="Arial" panose="020B0604020202020204" pitchFamily="34" charset="0"/>
              </a:rPr>
              <a:t> (diversity of data types)</a:t>
            </a:r>
            <a:endParaRPr lang="tr-TR" altLang="en-US" sz="2200" dirty="0">
              <a:latin typeface="Arial" panose="020B0604020202020204" pitchFamily="34" charset="0"/>
              <a:ea typeface="ＭＳ Ｐゴシック" charset="-128"/>
              <a:cs typeface="Arial" panose="020B0604020202020204" pitchFamily="34" charset="0"/>
            </a:endParaRPr>
          </a:p>
          <a:p>
            <a:pPr marL="630238" lvl="1" indent="-173038">
              <a:lnSpc>
                <a:spcPct val="120000"/>
              </a:lnSpc>
              <a:spcBef>
                <a:spcPts val="600"/>
              </a:spcBef>
            </a:pPr>
            <a:r>
              <a:rPr lang="en-US" altLang="en-US" sz="2200" b="1" dirty="0">
                <a:latin typeface="Arial" panose="020B0604020202020204" pitchFamily="34" charset="0"/>
                <a:ea typeface="ＭＳ Ｐゴシック" charset="-128"/>
                <a:cs typeface="Arial" panose="020B0604020202020204" pitchFamily="34" charset="0"/>
              </a:rPr>
              <a:t>Veracity</a:t>
            </a:r>
            <a:r>
              <a:rPr lang="en-US" altLang="en-US" sz="2200" dirty="0">
                <a:latin typeface="Arial" panose="020B0604020202020204" pitchFamily="34" charset="0"/>
                <a:ea typeface="ＭＳ Ｐゴシック" charset="-128"/>
                <a:cs typeface="Arial" panose="020B0604020202020204" pitchFamily="34" charset="0"/>
              </a:rPr>
              <a:t> (messiness and trustworthiness) </a:t>
            </a:r>
            <a:endParaRPr lang="tr-TR" altLang="en-US" sz="2200" dirty="0">
              <a:latin typeface="Arial" panose="020B0604020202020204" pitchFamily="34" charset="0"/>
              <a:ea typeface="ＭＳ Ｐゴシック" charset="-128"/>
              <a:cs typeface="Arial" panose="020B0604020202020204" pitchFamily="34" charset="0"/>
            </a:endParaRPr>
          </a:p>
          <a:p>
            <a:pPr marL="630238" lvl="1" indent="-173038">
              <a:lnSpc>
                <a:spcPct val="120000"/>
              </a:lnSpc>
              <a:spcBef>
                <a:spcPts val="600"/>
              </a:spcBef>
            </a:pPr>
            <a:r>
              <a:rPr lang="en-US" altLang="en-US" sz="2200" b="1" dirty="0">
                <a:latin typeface="Arial" panose="020B0604020202020204" pitchFamily="34" charset="0"/>
                <a:ea typeface="ＭＳ Ｐゴシック" charset="-128"/>
                <a:cs typeface="Arial" panose="020B0604020202020204" pitchFamily="34" charset="0"/>
              </a:rPr>
              <a:t>Value </a:t>
            </a:r>
            <a:r>
              <a:rPr lang="en-US" altLang="en-US" sz="2200" dirty="0">
                <a:latin typeface="Arial" panose="020B0604020202020204" pitchFamily="34" charset="0"/>
                <a:ea typeface="ＭＳ Ｐゴシック" charset="-128"/>
                <a:cs typeface="Arial" panose="020B0604020202020204" pitchFamily="34" charset="0"/>
              </a:rPr>
              <a:t>(usefulness)</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0" lvl="0" indent="0">
              <a:lnSpc>
                <a:spcPct val="120000"/>
              </a:lnSpc>
              <a:spcBef>
                <a:spcPts val="0"/>
              </a:spcBef>
              <a:buNone/>
            </a:pPr>
            <a:endParaRPr lang="en-US" sz="3600" dirty="0">
              <a:latin typeface="Arial" panose="020B0604020202020204" pitchFamily="34" charset="0"/>
              <a:cs typeface="Arial" panose="020B0604020202020204" pitchFamily="34" charset="0"/>
            </a:endParaRPr>
          </a:p>
          <a:p>
            <a:pPr lvl="0"/>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37954" y="3828203"/>
            <a:ext cx="3213463" cy="3029797"/>
          </a:xfrm>
          <a:prstGeom prst="rect">
            <a:avLst/>
          </a:prstGeom>
        </p:spPr>
      </p:pic>
    </p:spTree>
    <p:extLst>
      <p:ext uri="{BB962C8B-B14F-4D97-AF65-F5344CB8AC3E}">
        <p14:creationId xmlns:p14="http://schemas.microsoft.com/office/powerpoint/2010/main" val="3106754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sz="4000" dirty="0"/>
              <a:t>Structured Data</a:t>
            </a:r>
          </a:p>
        </p:txBody>
      </p:sp>
      <p:grpSp>
        <p:nvGrpSpPr>
          <p:cNvPr id="2" name="Group 22">
            <a:extLst>
              <a:ext uri="{FF2B5EF4-FFF2-40B4-BE49-F238E27FC236}">
                <a16:creationId xmlns:a16="http://schemas.microsoft.com/office/drawing/2014/main" id="{1C24FA1A-EC99-A2C4-EE02-2516427C559A}"/>
              </a:ext>
            </a:extLst>
          </p:cNvPr>
          <p:cNvGrpSpPr>
            <a:grpSpLocks/>
          </p:cNvGrpSpPr>
          <p:nvPr/>
        </p:nvGrpSpPr>
        <p:grpSpPr bwMode="auto">
          <a:xfrm>
            <a:off x="838200" y="1690688"/>
            <a:ext cx="8223913" cy="3846891"/>
            <a:chOff x="685800" y="3276600"/>
            <a:chExt cx="7595652" cy="3276600"/>
          </a:xfrm>
        </p:grpSpPr>
        <p:sp>
          <p:nvSpPr>
            <p:cNvPr id="3" name="Rectangle 4">
              <a:extLst>
                <a:ext uri="{FF2B5EF4-FFF2-40B4-BE49-F238E27FC236}">
                  <a16:creationId xmlns:a16="http://schemas.microsoft.com/office/drawing/2014/main" id="{82D766A7-B509-357F-D820-DDD6C9838BB9}"/>
                </a:ext>
              </a:extLst>
            </p:cNvPr>
            <p:cNvSpPr>
              <a:spLocks noChangeArrowheads="1"/>
            </p:cNvSpPr>
            <p:nvPr/>
          </p:nvSpPr>
          <p:spPr bwMode="auto">
            <a:xfrm>
              <a:off x="1336675" y="3887787"/>
              <a:ext cx="6276975" cy="2633663"/>
            </a:xfrm>
            <a:prstGeom prst="rect">
              <a:avLst/>
            </a:prstGeom>
            <a:solidFill>
              <a:srgbClr val="F5B4A9"/>
            </a:solidFill>
            <a:ln w="9525">
              <a:solidFill>
                <a:schemeClr val="tx1"/>
              </a:solidFill>
              <a:miter lim="800000"/>
              <a:headEnd/>
              <a:tailEnd/>
            </a:ln>
          </p:spPr>
          <p:txBody>
            <a:bodyPr wrap="none" anchor="ct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endParaRPr lang="en-US" altLang="en-US"/>
            </a:p>
          </p:txBody>
        </p:sp>
        <p:sp>
          <p:nvSpPr>
            <p:cNvPr id="4" name="Text Box 5">
              <a:extLst>
                <a:ext uri="{FF2B5EF4-FFF2-40B4-BE49-F238E27FC236}">
                  <a16:creationId xmlns:a16="http://schemas.microsoft.com/office/drawing/2014/main" id="{547319B9-F67F-F362-4458-B1627A8AC70A}"/>
                </a:ext>
              </a:extLst>
            </p:cNvPr>
            <p:cNvSpPr txBox="1">
              <a:spLocks noChangeArrowheads="1"/>
            </p:cNvSpPr>
            <p:nvPr/>
          </p:nvSpPr>
          <p:spPr bwMode="auto">
            <a:xfrm>
              <a:off x="4419600" y="4724400"/>
              <a:ext cx="2033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pPr>
                <a:spcBef>
                  <a:spcPct val="50000"/>
                </a:spcBef>
              </a:pPr>
              <a:r>
                <a:rPr lang="en-US" altLang="en-US" sz="3600"/>
                <a:t>X</a:t>
              </a:r>
            </a:p>
          </p:txBody>
        </p:sp>
        <p:sp>
          <p:nvSpPr>
            <p:cNvPr id="5" name="Line 6">
              <a:extLst>
                <a:ext uri="{FF2B5EF4-FFF2-40B4-BE49-F238E27FC236}">
                  <a16:creationId xmlns:a16="http://schemas.microsoft.com/office/drawing/2014/main" id="{E731CDD4-9A8E-8AD6-692A-80BED83CA215}"/>
                </a:ext>
              </a:extLst>
            </p:cNvPr>
            <p:cNvSpPr>
              <a:spLocks noChangeShapeType="1"/>
            </p:cNvSpPr>
            <p:nvPr/>
          </p:nvSpPr>
          <p:spPr bwMode="auto">
            <a:xfrm>
              <a:off x="1322387" y="3738562"/>
              <a:ext cx="630555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Text Box 7">
              <a:extLst>
                <a:ext uri="{FF2B5EF4-FFF2-40B4-BE49-F238E27FC236}">
                  <a16:creationId xmlns:a16="http://schemas.microsoft.com/office/drawing/2014/main" id="{2A57FD34-D3CD-DE56-2B49-216DB9F23E13}"/>
                </a:ext>
              </a:extLst>
            </p:cNvPr>
            <p:cNvSpPr txBox="1">
              <a:spLocks noChangeArrowheads="1"/>
            </p:cNvSpPr>
            <p:nvPr/>
          </p:nvSpPr>
          <p:spPr bwMode="auto">
            <a:xfrm>
              <a:off x="4343400" y="3309937"/>
              <a:ext cx="3673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r>
                <a:rPr lang="tr-TR" altLang="en-US">
                  <a:solidFill>
                    <a:srgbClr val="FF0000"/>
                  </a:solidFill>
                </a:rPr>
                <a:t>m</a:t>
              </a:r>
              <a:endParaRPr lang="en-US" altLang="en-US">
                <a:solidFill>
                  <a:srgbClr val="FF0000"/>
                </a:solidFill>
              </a:endParaRPr>
            </a:p>
          </p:txBody>
        </p:sp>
        <p:sp>
          <p:nvSpPr>
            <p:cNvPr id="7" name="Line 8">
              <a:extLst>
                <a:ext uri="{FF2B5EF4-FFF2-40B4-BE49-F238E27FC236}">
                  <a16:creationId xmlns:a16="http://schemas.microsoft.com/office/drawing/2014/main" id="{E266A1E7-197F-6935-200F-1DDA48470B1F}"/>
                </a:ext>
              </a:extLst>
            </p:cNvPr>
            <p:cNvSpPr>
              <a:spLocks noChangeShapeType="1"/>
            </p:cNvSpPr>
            <p:nvPr/>
          </p:nvSpPr>
          <p:spPr bwMode="auto">
            <a:xfrm flipH="1">
              <a:off x="1162050" y="3863975"/>
              <a:ext cx="0" cy="26892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Text Box 9">
              <a:extLst>
                <a:ext uri="{FF2B5EF4-FFF2-40B4-BE49-F238E27FC236}">
                  <a16:creationId xmlns:a16="http://schemas.microsoft.com/office/drawing/2014/main" id="{1F453CC0-A6BF-2FAA-E42D-712323EB245A}"/>
                </a:ext>
              </a:extLst>
            </p:cNvPr>
            <p:cNvSpPr txBox="1">
              <a:spLocks noChangeArrowheads="1"/>
            </p:cNvSpPr>
            <p:nvPr/>
          </p:nvSpPr>
          <p:spPr bwMode="auto">
            <a:xfrm>
              <a:off x="685800" y="4941887"/>
              <a:ext cx="3096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r>
                <a:rPr lang="tr-TR" altLang="en-US" i="1">
                  <a:solidFill>
                    <a:srgbClr val="FF0000"/>
                  </a:solidFill>
                </a:rPr>
                <a:t>n</a:t>
              </a:r>
              <a:endParaRPr lang="en-US" altLang="en-US" i="1">
                <a:solidFill>
                  <a:srgbClr val="FF0000"/>
                </a:solidFill>
              </a:endParaRPr>
            </a:p>
          </p:txBody>
        </p:sp>
        <p:grpSp>
          <p:nvGrpSpPr>
            <p:cNvPr id="9" name="Group 10">
              <a:extLst>
                <a:ext uri="{FF2B5EF4-FFF2-40B4-BE49-F238E27FC236}">
                  <a16:creationId xmlns:a16="http://schemas.microsoft.com/office/drawing/2014/main" id="{5FA0BB3D-F56E-7008-65A0-8B63FB52329D}"/>
                </a:ext>
              </a:extLst>
            </p:cNvPr>
            <p:cNvGrpSpPr>
              <a:grpSpLocks/>
            </p:cNvGrpSpPr>
            <p:nvPr/>
          </p:nvGrpSpPr>
          <p:grpSpPr bwMode="auto">
            <a:xfrm>
              <a:off x="1336675" y="3887787"/>
              <a:ext cx="1271587" cy="2633663"/>
              <a:chOff x="1023" y="2450"/>
              <a:chExt cx="801" cy="1659"/>
            </a:xfrm>
          </p:grpSpPr>
          <p:grpSp>
            <p:nvGrpSpPr>
              <p:cNvPr id="16" name="Group 11">
                <a:extLst>
                  <a:ext uri="{FF2B5EF4-FFF2-40B4-BE49-F238E27FC236}">
                    <a16:creationId xmlns:a16="http://schemas.microsoft.com/office/drawing/2014/main" id="{AA1D28BB-B796-4459-F1FC-678CD5BD80AC}"/>
                  </a:ext>
                </a:extLst>
              </p:cNvPr>
              <p:cNvGrpSpPr>
                <a:grpSpLocks/>
              </p:cNvGrpSpPr>
              <p:nvPr/>
            </p:nvGrpSpPr>
            <p:grpSpPr bwMode="auto">
              <a:xfrm>
                <a:off x="1023" y="2450"/>
                <a:ext cx="801" cy="1659"/>
                <a:chOff x="1023" y="2450"/>
                <a:chExt cx="801" cy="1659"/>
              </a:xfrm>
            </p:grpSpPr>
            <p:sp>
              <p:nvSpPr>
                <p:cNvPr id="18" name="Rectangle 12">
                  <a:extLst>
                    <a:ext uri="{FF2B5EF4-FFF2-40B4-BE49-F238E27FC236}">
                      <a16:creationId xmlns:a16="http://schemas.microsoft.com/office/drawing/2014/main" id="{8705EE24-D01C-E5FA-04FC-779D3892ADDB}"/>
                    </a:ext>
                  </a:extLst>
                </p:cNvPr>
                <p:cNvSpPr>
                  <a:spLocks noChangeArrowheads="1"/>
                </p:cNvSpPr>
                <p:nvPr/>
              </p:nvSpPr>
              <p:spPr bwMode="auto">
                <a:xfrm>
                  <a:off x="1023" y="2450"/>
                  <a:ext cx="800" cy="1659"/>
                </a:xfrm>
                <a:prstGeom prst="rect">
                  <a:avLst/>
                </a:prstGeom>
                <a:solidFill>
                  <a:srgbClr val="64BC79"/>
                </a:solidFill>
                <a:ln w="9525">
                  <a:solidFill>
                    <a:schemeClr val="tx1"/>
                  </a:solidFill>
                  <a:miter lim="800000"/>
                  <a:headEnd/>
                  <a:tailEnd/>
                </a:ln>
              </p:spPr>
              <p:txBody>
                <a:bodyPr wrap="none" anchor="ct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endParaRPr lang="en-US" altLang="en-US"/>
                </a:p>
              </p:txBody>
            </p:sp>
            <p:sp>
              <p:nvSpPr>
                <p:cNvPr id="19" name="Line 13">
                  <a:extLst>
                    <a:ext uri="{FF2B5EF4-FFF2-40B4-BE49-F238E27FC236}">
                      <a16:creationId xmlns:a16="http://schemas.microsoft.com/office/drawing/2014/main" id="{737E0B66-7E41-4A90-6B3E-9427D9F3323C}"/>
                    </a:ext>
                  </a:extLst>
                </p:cNvPr>
                <p:cNvSpPr>
                  <a:spLocks noChangeShapeType="1"/>
                </p:cNvSpPr>
                <p:nvPr/>
              </p:nvSpPr>
              <p:spPr bwMode="auto">
                <a:xfrm>
                  <a:off x="1033" y="2761"/>
                  <a:ext cx="79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7" name="Text Box 14">
                <a:extLst>
                  <a:ext uri="{FF2B5EF4-FFF2-40B4-BE49-F238E27FC236}">
                    <a16:creationId xmlns:a16="http://schemas.microsoft.com/office/drawing/2014/main" id="{B270995D-4E55-8683-F76F-A4FED3E32977}"/>
                  </a:ext>
                </a:extLst>
              </p:cNvPr>
              <p:cNvSpPr txBox="1">
                <a:spLocks noChangeArrowheads="1"/>
              </p:cNvSpPr>
              <p:nvPr/>
            </p:nvSpPr>
            <p:spPr bwMode="auto">
              <a:xfrm>
                <a:off x="1310" y="2486"/>
                <a:ext cx="1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r>
                  <a:rPr lang="tr-TR" altLang="en-US">
                    <a:solidFill>
                      <a:srgbClr val="FF0000"/>
                    </a:solidFill>
                  </a:rPr>
                  <a:t>k</a:t>
                </a:r>
                <a:endParaRPr lang="en-US" altLang="en-US">
                  <a:solidFill>
                    <a:srgbClr val="FF0000"/>
                  </a:solidFill>
                </a:endParaRPr>
              </a:p>
            </p:txBody>
          </p:sp>
        </p:grpSp>
        <p:grpSp>
          <p:nvGrpSpPr>
            <p:cNvPr id="10" name="Group 10">
              <a:extLst>
                <a:ext uri="{FF2B5EF4-FFF2-40B4-BE49-F238E27FC236}">
                  <a16:creationId xmlns:a16="http://schemas.microsoft.com/office/drawing/2014/main" id="{524AB058-9B14-6C21-25FC-594B9F2FCF48}"/>
                </a:ext>
              </a:extLst>
            </p:cNvPr>
            <p:cNvGrpSpPr>
              <a:grpSpLocks/>
            </p:cNvGrpSpPr>
            <p:nvPr/>
          </p:nvGrpSpPr>
          <p:grpSpPr bwMode="auto">
            <a:xfrm>
              <a:off x="7848065" y="3276600"/>
              <a:ext cx="433387" cy="3243263"/>
              <a:chOff x="978" y="2114"/>
              <a:chExt cx="801" cy="2043"/>
            </a:xfrm>
          </p:grpSpPr>
          <p:sp>
            <p:nvSpPr>
              <p:cNvPr id="14" name="Rectangle 12">
                <a:extLst>
                  <a:ext uri="{FF2B5EF4-FFF2-40B4-BE49-F238E27FC236}">
                    <a16:creationId xmlns:a16="http://schemas.microsoft.com/office/drawing/2014/main" id="{8E77006C-A183-7EE4-DFA3-3CEBED10CEEB}"/>
                  </a:ext>
                </a:extLst>
              </p:cNvPr>
              <p:cNvSpPr>
                <a:spLocks noChangeArrowheads="1"/>
              </p:cNvSpPr>
              <p:nvPr/>
            </p:nvSpPr>
            <p:spPr bwMode="auto">
              <a:xfrm>
                <a:off x="978" y="2498"/>
                <a:ext cx="801" cy="1659"/>
              </a:xfrm>
              <a:prstGeom prst="rect">
                <a:avLst/>
              </a:prstGeom>
              <a:solidFill>
                <a:schemeClr val="accent4">
                  <a:lumMod val="40000"/>
                  <a:lumOff val="60000"/>
                </a:schemeClr>
              </a:solidFill>
              <a:ln w="9525">
                <a:solidFill>
                  <a:schemeClr val="tx1"/>
                </a:solidFill>
                <a:miter lim="800000"/>
                <a:headEnd/>
                <a:tailEnd/>
              </a:ln>
              <a:effectLst/>
            </p:spPr>
            <p:txBody>
              <a:bodyPr wrap="none" anchor="ctr"/>
              <a:lstStyle/>
              <a:p>
                <a:pPr>
                  <a:defRPr/>
                </a:pPr>
                <a:endParaRPr lang="en-US"/>
              </a:p>
            </p:txBody>
          </p:sp>
          <p:sp>
            <p:nvSpPr>
              <p:cNvPr id="15" name="Text Box 14">
                <a:extLst>
                  <a:ext uri="{FF2B5EF4-FFF2-40B4-BE49-F238E27FC236}">
                    <a16:creationId xmlns:a16="http://schemas.microsoft.com/office/drawing/2014/main" id="{A7C7A122-906B-51EE-50ED-680D0873F041}"/>
                  </a:ext>
                </a:extLst>
              </p:cNvPr>
              <p:cNvSpPr txBox="1">
                <a:spLocks noChangeArrowheads="1"/>
              </p:cNvSpPr>
              <p:nvPr/>
            </p:nvSpPr>
            <p:spPr bwMode="auto">
              <a:xfrm>
                <a:off x="1126" y="2114"/>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r>
                  <a:rPr lang="tr-TR" altLang="en-US">
                    <a:solidFill>
                      <a:srgbClr val="FF0000"/>
                    </a:solidFill>
                  </a:rPr>
                  <a:t>1</a:t>
                </a:r>
                <a:endParaRPr lang="en-US" altLang="en-US">
                  <a:solidFill>
                    <a:srgbClr val="FF0000"/>
                  </a:solidFill>
                </a:endParaRPr>
              </a:p>
            </p:txBody>
          </p:sp>
        </p:grpSp>
        <p:sp>
          <p:nvSpPr>
            <p:cNvPr id="11" name="Line 13">
              <a:extLst>
                <a:ext uri="{FF2B5EF4-FFF2-40B4-BE49-F238E27FC236}">
                  <a16:creationId xmlns:a16="http://schemas.microsoft.com/office/drawing/2014/main" id="{89A6F671-15D6-E61E-0B7B-BC3EA6687D1A}"/>
                </a:ext>
              </a:extLst>
            </p:cNvPr>
            <p:cNvSpPr>
              <a:spLocks noChangeShapeType="1"/>
            </p:cNvSpPr>
            <p:nvPr/>
          </p:nvSpPr>
          <p:spPr bwMode="auto">
            <a:xfrm>
              <a:off x="7848600" y="3733800"/>
              <a:ext cx="42797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5">
              <a:extLst>
                <a:ext uri="{FF2B5EF4-FFF2-40B4-BE49-F238E27FC236}">
                  <a16:creationId xmlns:a16="http://schemas.microsoft.com/office/drawing/2014/main" id="{F3B3A591-C5AD-998A-5C3D-AE0799967992}"/>
                </a:ext>
              </a:extLst>
            </p:cNvPr>
            <p:cNvSpPr txBox="1">
              <a:spLocks noChangeArrowheads="1"/>
            </p:cNvSpPr>
            <p:nvPr/>
          </p:nvSpPr>
          <p:spPr bwMode="auto">
            <a:xfrm>
              <a:off x="7848600" y="4572000"/>
              <a:ext cx="38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pPr>
                <a:spcBef>
                  <a:spcPct val="50000"/>
                </a:spcBef>
              </a:pPr>
              <a:r>
                <a:rPr lang="tr-TR" altLang="en-US" sz="3600"/>
                <a:t>y</a:t>
              </a:r>
              <a:endParaRPr lang="en-US" altLang="en-US" sz="3600"/>
            </a:p>
          </p:txBody>
        </p:sp>
      </p:grpSp>
    </p:spTree>
    <p:extLst>
      <p:ext uri="{BB962C8B-B14F-4D97-AF65-F5344CB8AC3E}">
        <p14:creationId xmlns:p14="http://schemas.microsoft.com/office/powerpoint/2010/main" val="1660794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sz="4000" dirty="0"/>
              <a:t>Knowledge Discovery in Databases (KDD)</a:t>
            </a:r>
          </a:p>
        </p:txBody>
      </p:sp>
      <p:sp>
        <p:nvSpPr>
          <p:cNvPr id="14" name="Content Placeholder 13"/>
          <p:cNvSpPr>
            <a:spLocks noGrp="1"/>
          </p:cNvSpPr>
          <p:nvPr>
            <p:ph idx="1"/>
          </p:nvPr>
        </p:nvSpPr>
        <p:spPr>
          <a:xfrm>
            <a:off x="838200" y="1825625"/>
            <a:ext cx="10515600" cy="4634810"/>
          </a:xfrm>
        </p:spPr>
        <p:txBody>
          <a:bodyPr>
            <a:normAutofit/>
          </a:bodyPr>
          <a:lstStyle/>
          <a:p>
            <a:pPr marL="0" indent="0">
              <a:lnSpc>
                <a:spcPct val="120000"/>
              </a:lnSpc>
              <a:spcBef>
                <a:spcPts val="0"/>
              </a:spcBef>
              <a:buNone/>
            </a:pPr>
            <a:r>
              <a:rPr lang="en-US" sz="62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0" lvl="0" indent="0">
              <a:lnSpc>
                <a:spcPct val="120000"/>
              </a:lnSpc>
              <a:spcBef>
                <a:spcPts val="0"/>
              </a:spcBef>
              <a:buNone/>
            </a:pPr>
            <a:endParaRPr lang="en-US" sz="3600" dirty="0">
              <a:latin typeface="Arial" panose="020B0604020202020204" pitchFamily="34" charset="0"/>
              <a:cs typeface="Arial" panose="020B0604020202020204" pitchFamily="34" charset="0"/>
            </a:endParaRPr>
          </a:p>
          <a:p>
            <a:pPr lvl="0"/>
            <a:endParaRPr lang="en-US" dirty="0"/>
          </a:p>
        </p:txBody>
      </p:sp>
      <p:sp>
        <p:nvSpPr>
          <p:cNvPr id="6" name="Text Box 9"/>
          <p:cNvSpPr txBox="1">
            <a:spLocks noChangeArrowheads="1"/>
          </p:cNvSpPr>
          <p:nvPr/>
        </p:nvSpPr>
        <p:spPr bwMode="auto">
          <a:xfrm>
            <a:off x="3596897" y="6318145"/>
            <a:ext cx="3200400" cy="394210"/>
          </a:xfrm>
          <a:prstGeom prst="rect">
            <a:avLst/>
          </a:prstGeom>
          <a:noFill/>
          <a:ln w="9525">
            <a:noFill/>
            <a:miter lim="800000"/>
            <a:headEnd/>
            <a:tailEnd/>
          </a:ln>
          <a:effectLst/>
        </p:spPr>
        <p:txBody>
          <a:bodyPr wrap="square">
            <a:spAutoFit/>
          </a:bodyPr>
          <a:lstStyle/>
          <a:p>
            <a:pPr eaLnBrk="1" hangingPunct="1">
              <a:lnSpc>
                <a:spcPct val="120000"/>
              </a:lnSpc>
            </a:pPr>
            <a:r>
              <a:rPr lang="tr-TR" i="1" dirty="0" err="1">
                <a:solidFill>
                  <a:schemeClr val="bg1">
                    <a:lumMod val="50000"/>
                  </a:schemeClr>
                </a:solidFill>
                <a:latin typeface="Arial" charset="0"/>
              </a:rPr>
              <a:t>Source</a:t>
            </a:r>
            <a:r>
              <a:rPr lang="tr-TR" i="1" dirty="0">
                <a:solidFill>
                  <a:schemeClr val="bg1">
                    <a:lumMod val="50000"/>
                  </a:schemeClr>
                </a:solidFill>
                <a:latin typeface="Arial" charset="0"/>
              </a:rPr>
              <a:t>: (</a:t>
            </a:r>
            <a:r>
              <a:rPr lang="tr-TR" i="1" dirty="0" err="1">
                <a:solidFill>
                  <a:schemeClr val="bg1">
                    <a:lumMod val="50000"/>
                  </a:schemeClr>
                </a:solidFill>
                <a:latin typeface="Arial" charset="0"/>
              </a:rPr>
              <a:t>Fayyad</a:t>
            </a:r>
            <a:r>
              <a:rPr lang="tr-TR" i="1" dirty="0">
                <a:solidFill>
                  <a:schemeClr val="bg1">
                    <a:lumMod val="50000"/>
                  </a:schemeClr>
                </a:solidFill>
                <a:latin typeface="Arial" charset="0"/>
              </a:rPr>
              <a:t> et al., 1996)</a:t>
            </a:r>
            <a:endParaRPr lang="en-US" i="1" dirty="0">
              <a:solidFill>
                <a:schemeClr val="bg1">
                  <a:lumMod val="50000"/>
                </a:schemeClr>
              </a:solidFill>
              <a:latin typeface="Arial" charset="0"/>
            </a:endParaRPr>
          </a:p>
        </p:txBody>
      </p:sp>
      <p:pic>
        <p:nvPicPr>
          <p:cNvPr id="9" name="Picture 2"/>
          <p:cNvPicPr>
            <a:picLocks noChangeAspect="1" noChangeArrowheads="1"/>
          </p:cNvPicPr>
          <p:nvPr/>
        </p:nvPicPr>
        <p:blipFill>
          <a:blip r:embed="rId2" cstate="print"/>
          <a:srcRect l="7731" t="16250" r="8433" b="6250"/>
          <a:stretch>
            <a:fillRect/>
          </a:stretch>
        </p:blipFill>
        <p:spPr bwMode="auto">
          <a:xfrm>
            <a:off x="929897" y="1669946"/>
            <a:ext cx="8566364" cy="4452257"/>
          </a:xfrm>
          <a:prstGeom prst="rect">
            <a:avLst/>
          </a:prstGeom>
          <a:noFill/>
          <a:ln w="9525">
            <a:noFill/>
            <a:miter lim="800000"/>
            <a:headEnd/>
            <a:tailEnd/>
          </a:ln>
        </p:spPr>
      </p:pic>
    </p:spTree>
    <p:extLst>
      <p:ext uri="{BB962C8B-B14F-4D97-AF65-F5344CB8AC3E}">
        <p14:creationId xmlns:p14="http://schemas.microsoft.com/office/powerpoint/2010/main" val="2888918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38200" y="144442"/>
            <a:ext cx="10515600" cy="662781"/>
          </a:xfrm>
        </p:spPr>
        <p:txBody>
          <a:bodyPr vert="horz" lIns="91440" tIns="45720" rIns="91440" bIns="45720" rtlCol="0" anchor="ctr">
            <a:noAutofit/>
          </a:bodyPr>
          <a:lstStyle/>
          <a:p>
            <a:r>
              <a:rPr lang="en-CA" sz="2800" dirty="0"/>
              <a:t>Cross Industry Standard Process for Data Mining</a:t>
            </a:r>
            <a:r>
              <a:rPr lang="tr-TR" sz="2800" dirty="0"/>
              <a:t> (CRISP-DM)</a:t>
            </a:r>
            <a:endParaRPr lang="en-US" sz="2800" dirty="0"/>
          </a:p>
        </p:txBody>
      </p:sp>
      <p:pic>
        <p:nvPicPr>
          <p:cNvPr id="6" name="Picture 2" descr="http://www.dataprix.com/files/CRISPDM/Metodologia_CRISP_DM1_html_52cdbecf.png"/>
          <p:cNvPicPr>
            <a:picLocks noChangeAspect="1" noChangeArrowheads="1"/>
          </p:cNvPicPr>
          <p:nvPr/>
        </p:nvPicPr>
        <p:blipFill>
          <a:blip r:embed="rId2" cstate="print"/>
          <a:srcRect/>
          <a:stretch>
            <a:fillRect/>
          </a:stretch>
        </p:blipFill>
        <p:spPr bwMode="auto">
          <a:xfrm>
            <a:off x="1131058" y="807223"/>
            <a:ext cx="9705263" cy="6063730"/>
          </a:xfrm>
          <a:prstGeom prst="rect">
            <a:avLst/>
          </a:prstGeom>
          <a:noFill/>
        </p:spPr>
      </p:pic>
    </p:spTree>
    <p:extLst>
      <p:ext uri="{BB962C8B-B14F-4D97-AF65-F5344CB8AC3E}">
        <p14:creationId xmlns:p14="http://schemas.microsoft.com/office/powerpoint/2010/main" val="1108406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838200" y="1825625"/>
            <a:ext cx="10515600" cy="4634810"/>
          </a:xfrm>
        </p:spPr>
        <p:txBody>
          <a:bodyPr>
            <a:normAutofit/>
          </a:bodyPr>
          <a:lstStyle/>
          <a:p>
            <a:pPr marL="0" indent="0">
              <a:lnSpc>
                <a:spcPct val="120000"/>
              </a:lnSpc>
              <a:spcBef>
                <a:spcPts val="0"/>
              </a:spcBef>
              <a:buNone/>
            </a:pPr>
            <a:r>
              <a:rPr lang="en-US" sz="62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0" lvl="0" indent="0">
              <a:lnSpc>
                <a:spcPct val="120000"/>
              </a:lnSpc>
              <a:spcBef>
                <a:spcPts val="0"/>
              </a:spcBef>
              <a:buNone/>
            </a:pPr>
            <a:endParaRPr lang="en-US" sz="3600" dirty="0">
              <a:latin typeface="Arial" panose="020B0604020202020204" pitchFamily="34" charset="0"/>
              <a:cs typeface="Arial" panose="020B0604020202020204" pitchFamily="34" charset="0"/>
            </a:endParaRPr>
          </a:p>
          <a:p>
            <a:pPr lvl="0"/>
            <a:endParaRPr lang="en-US" dirty="0"/>
          </a:p>
        </p:txBody>
      </p:sp>
      <p:pic>
        <p:nvPicPr>
          <p:cNvPr id="12" name="Picture 11"/>
          <p:cNvPicPr>
            <a:picLocks noChangeAspect="1"/>
          </p:cNvPicPr>
          <p:nvPr/>
        </p:nvPicPr>
        <p:blipFill>
          <a:blip r:embed="rId2"/>
          <a:stretch>
            <a:fillRect/>
          </a:stretch>
        </p:blipFill>
        <p:spPr>
          <a:xfrm>
            <a:off x="3215735" y="1429838"/>
            <a:ext cx="4850178" cy="4839161"/>
          </a:xfrm>
          <a:prstGeom prst="rect">
            <a:avLst/>
          </a:prstGeom>
        </p:spPr>
      </p:pic>
      <p:grpSp>
        <p:nvGrpSpPr>
          <p:cNvPr id="15" name="Group 14"/>
          <p:cNvGrpSpPr/>
          <p:nvPr/>
        </p:nvGrpSpPr>
        <p:grpSpPr>
          <a:xfrm>
            <a:off x="5985167" y="2030340"/>
            <a:ext cx="3912368" cy="2631233"/>
            <a:chOff x="8399816" y="1455577"/>
            <a:chExt cx="3912368" cy="2631233"/>
          </a:xfrm>
        </p:grpSpPr>
        <p:cxnSp>
          <p:nvCxnSpPr>
            <p:cNvPr id="16" name="Straight Connector 15"/>
            <p:cNvCxnSpPr/>
            <p:nvPr/>
          </p:nvCxnSpPr>
          <p:spPr>
            <a:xfrm flipV="1">
              <a:off x="8399816" y="1455577"/>
              <a:ext cx="2626236" cy="1893126"/>
            </a:xfrm>
            <a:prstGeom prst="line">
              <a:avLst/>
            </a:prstGeom>
            <a:noFill/>
            <a:ln w="6350" cap="flat" cmpd="sng" algn="ctr">
              <a:solidFill>
                <a:srgbClr val="A5A5A5"/>
              </a:solidFill>
              <a:prstDash val="solid"/>
              <a:miter lim="800000"/>
            </a:ln>
            <a:effectLst/>
          </p:spPr>
        </p:cxnSp>
        <p:cxnSp>
          <p:nvCxnSpPr>
            <p:cNvPr id="17" name="Straight Connector 16"/>
            <p:cNvCxnSpPr/>
            <p:nvPr/>
          </p:nvCxnSpPr>
          <p:spPr>
            <a:xfrm>
              <a:off x="8399816" y="3314002"/>
              <a:ext cx="3159395" cy="772806"/>
            </a:xfrm>
            <a:prstGeom prst="line">
              <a:avLst/>
            </a:prstGeom>
            <a:noFill/>
            <a:ln w="6350" cap="flat" cmpd="sng" algn="ctr">
              <a:solidFill>
                <a:srgbClr val="A5A5A5"/>
              </a:solidFill>
              <a:prstDash val="solid"/>
              <a:miter lim="800000"/>
            </a:ln>
            <a:effectLst/>
          </p:spPr>
        </p:cxnSp>
        <p:cxnSp>
          <p:nvCxnSpPr>
            <p:cNvPr id="18" name="Curved Connector 17"/>
            <p:cNvCxnSpPr/>
            <p:nvPr/>
          </p:nvCxnSpPr>
          <p:spPr>
            <a:xfrm rot="16200000" flipH="1">
              <a:off x="9970916" y="2498513"/>
              <a:ext cx="2619672" cy="556921"/>
            </a:xfrm>
            <a:prstGeom prst="curvedConnector3">
              <a:avLst/>
            </a:prstGeom>
            <a:noFill/>
            <a:ln w="6350" cap="flat" cmpd="sng" algn="ctr">
              <a:solidFill>
                <a:srgbClr val="A5A5A5"/>
              </a:solidFill>
              <a:prstDash val="solid"/>
              <a:miter lim="800000"/>
            </a:ln>
            <a:effectLst/>
          </p:spPr>
        </p:cxnSp>
        <p:sp>
          <p:nvSpPr>
            <p:cNvPr id="19" name="TextBox 18"/>
            <p:cNvSpPr txBox="1"/>
            <p:nvPr/>
          </p:nvSpPr>
          <p:spPr>
            <a:xfrm>
              <a:off x="10595363" y="2767653"/>
              <a:ext cx="1716821" cy="1015663"/>
            </a:xfrm>
            <a:prstGeom prst="rect">
              <a:avLst/>
            </a:prstGeom>
            <a:noFill/>
          </p:spPr>
          <p:txBody>
            <a:bodyPr wrap="square" rtlCol="0">
              <a:spAutoFit/>
            </a:bodyPr>
            <a:lstStyle/>
            <a:p>
              <a:r>
                <a:rPr lang="en-US" sz="2000" dirty="0">
                  <a:solidFill>
                    <a:prstClr val="black"/>
                  </a:solidFill>
                  <a:latin typeface="Calibri" panose="020F0502020204030204"/>
                </a:rPr>
                <a:t>50-70% of total lifecycle time</a:t>
              </a:r>
              <a:endParaRPr lang="en-GB" sz="2000" dirty="0">
                <a:solidFill>
                  <a:prstClr val="black"/>
                </a:solidFill>
                <a:latin typeface="Calibri" panose="020F0502020204030204"/>
              </a:endParaRPr>
            </a:p>
          </p:txBody>
        </p:sp>
      </p:grpSp>
      <p:sp>
        <p:nvSpPr>
          <p:cNvPr id="4" name="Title 12">
            <a:extLst>
              <a:ext uri="{FF2B5EF4-FFF2-40B4-BE49-F238E27FC236}">
                <a16:creationId xmlns:a16="http://schemas.microsoft.com/office/drawing/2014/main" id="{9FF4872D-43AC-08CA-89E5-01333D88F06B}"/>
              </a:ext>
            </a:extLst>
          </p:cNvPr>
          <p:cNvSpPr>
            <a:spLocks noGrp="1"/>
          </p:cNvSpPr>
          <p:nvPr>
            <p:ph type="title"/>
          </p:nvPr>
        </p:nvSpPr>
        <p:spPr>
          <a:xfrm>
            <a:off x="838200" y="144442"/>
            <a:ext cx="10515600" cy="662781"/>
          </a:xfrm>
        </p:spPr>
        <p:txBody>
          <a:bodyPr vert="horz" lIns="91440" tIns="45720" rIns="91440" bIns="45720" rtlCol="0" anchor="ctr">
            <a:noAutofit/>
          </a:bodyPr>
          <a:lstStyle/>
          <a:p>
            <a:r>
              <a:rPr lang="en-CA" sz="2800" dirty="0"/>
              <a:t>Cross Industry Standard Process for Data Mining</a:t>
            </a:r>
            <a:r>
              <a:rPr lang="tr-TR" sz="2800" dirty="0"/>
              <a:t> (CRISP-DM)</a:t>
            </a:r>
            <a:endParaRPr lang="en-US" sz="2800" dirty="0"/>
          </a:p>
        </p:txBody>
      </p:sp>
    </p:spTree>
    <p:extLst>
      <p:ext uri="{BB962C8B-B14F-4D97-AF65-F5344CB8AC3E}">
        <p14:creationId xmlns:p14="http://schemas.microsoft.com/office/powerpoint/2010/main" val="18302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ctr">
            <a:normAutofit/>
          </a:bodyPr>
          <a:lstStyle/>
          <a:p>
            <a:r>
              <a:rPr lang="en-US" sz="4000"/>
              <a:t>Simplified </a:t>
            </a:r>
            <a:r>
              <a:rPr lang="tr-TR" sz="4000"/>
              <a:t>KDD </a:t>
            </a:r>
            <a:r>
              <a:rPr lang="en-US" sz="4000"/>
              <a:t>Process</a:t>
            </a:r>
            <a:br>
              <a:rPr lang="en-US" sz="4000" dirty="0"/>
            </a:br>
            <a:endParaRPr lang="en-US" sz="4000" dirty="0"/>
          </a:p>
        </p:txBody>
      </p:sp>
      <p:sp>
        <p:nvSpPr>
          <p:cNvPr id="14" name="Content Placeholder 13"/>
          <p:cNvSpPr>
            <a:spLocks noGrp="1"/>
          </p:cNvSpPr>
          <p:nvPr>
            <p:ph idx="1"/>
          </p:nvPr>
        </p:nvSpPr>
        <p:spPr>
          <a:xfrm>
            <a:off x="838200" y="1825625"/>
            <a:ext cx="10515600" cy="4634810"/>
          </a:xfrm>
        </p:spPr>
        <p:txBody>
          <a:bodyPr>
            <a:normAutofit/>
          </a:bodyPr>
          <a:lstStyle/>
          <a:p>
            <a:pPr marL="0" indent="0">
              <a:lnSpc>
                <a:spcPct val="120000"/>
              </a:lnSpc>
              <a:spcBef>
                <a:spcPts val="0"/>
              </a:spcBef>
              <a:buNone/>
            </a:pPr>
            <a:r>
              <a:rPr lang="en-US" sz="62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0" lvl="0" indent="0">
              <a:lnSpc>
                <a:spcPct val="120000"/>
              </a:lnSpc>
              <a:spcBef>
                <a:spcPts val="0"/>
              </a:spcBef>
              <a:buNone/>
            </a:pPr>
            <a:endParaRPr lang="en-US" sz="3600" dirty="0">
              <a:latin typeface="Arial" panose="020B0604020202020204" pitchFamily="34" charset="0"/>
              <a:cs typeface="Arial" panose="020B0604020202020204" pitchFamily="34" charset="0"/>
            </a:endParaRPr>
          </a:p>
          <a:p>
            <a:pPr lvl="0"/>
            <a:endParaRPr lang="en-US" dirty="0"/>
          </a:p>
        </p:txBody>
      </p:sp>
      <p:sp>
        <p:nvSpPr>
          <p:cNvPr id="10" name="AutoShape 4"/>
          <p:cNvSpPr>
            <a:spLocks noChangeArrowheads="1"/>
          </p:cNvSpPr>
          <p:nvPr/>
        </p:nvSpPr>
        <p:spPr bwMode="auto">
          <a:xfrm>
            <a:off x="846222" y="3421063"/>
            <a:ext cx="2169694" cy="914400"/>
          </a:xfrm>
          <a:prstGeom prst="homePlate">
            <a:avLst>
              <a:gd name="adj" fmla="val 47917"/>
            </a:avLst>
          </a:prstGeom>
          <a:solidFill>
            <a:schemeClr val="accent2"/>
          </a:solidFill>
          <a:ln w="9525">
            <a:solidFill>
              <a:schemeClr val="tx1"/>
            </a:solidFill>
            <a:miter lim="800000"/>
            <a:headEnd/>
            <a:tailEnd/>
          </a:ln>
          <a:effectLst/>
        </p:spPr>
        <p:txBody>
          <a:bodyPr wrap="none" anchor="ctr"/>
          <a:lstStyle/>
          <a:p>
            <a:pPr algn="ctr" eaLnBrk="1" hangingPunct="1"/>
            <a:r>
              <a:rPr lang="en-US" sz="2000">
                <a:latin typeface="Arial" charset="0"/>
              </a:rPr>
              <a:t>Define</a:t>
            </a:r>
          </a:p>
          <a:p>
            <a:pPr algn="ctr" eaLnBrk="1" hangingPunct="1"/>
            <a:r>
              <a:rPr lang="en-US" sz="2000">
                <a:latin typeface="Arial" charset="0"/>
              </a:rPr>
              <a:t>Objective</a:t>
            </a:r>
          </a:p>
        </p:txBody>
      </p:sp>
      <p:sp>
        <p:nvSpPr>
          <p:cNvPr id="11" name="AutoShape 5"/>
          <p:cNvSpPr>
            <a:spLocks noChangeArrowheads="1"/>
          </p:cNvSpPr>
          <p:nvPr/>
        </p:nvSpPr>
        <p:spPr bwMode="auto">
          <a:xfrm>
            <a:off x="3388892" y="3421063"/>
            <a:ext cx="2097508" cy="914400"/>
          </a:xfrm>
          <a:prstGeom prst="homePlate">
            <a:avLst>
              <a:gd name="adj" fmla="val 47917"/>
            </a:avLst>
          </a:prstGeom>
          <a:solidFill>
            <a:schemeClr val="accent2"/>
          </a:solidFill>
          <a:ln w="9525">
            <a:solidFill>
              <a:schemeClr val="tx1"/>
            </a:solidFill>
            <a:miter lim="800000"/>
            <a:headEnd/>
            <a:tailEnd/>
          </a:ln>
          <a:effectLst/>
        </p:spPr>
        <p:txBody>
          <a:bodyPr wrap="none" anchor="ctr"/>
          <a:lstStyle/>
          <a:p>
            <a:pPr algn="ctr" eaLnBrk="1" hangingPunct="1"/>
            <a:r>
              <a:rPr lang="en-US" sz="2000" dirty="0">
                <a:latin typeface="Arial" charset="0"/>
              </a:rPr>
              <a:t>Prepare</a:t>
            </a:r>
          </a:p>
          <a:p>
            <a:pPr algn="ctr" eaLnBrk="1" hangingPunct="1"/>
            <a:r>
              <a:rPr lang="en-US" sz="2000" dirty="0">
                <a:latin typeface="Arial" charset="0"/>
              </a:rPr>
              <a:t>Data</a:t>
            </a:r>
          </a:p>
        </p:txBody>
      </p:sp>
      <p:sp>
        <p:nvSpPr>
          <p:cNvPr id="20" name="AutoShape 6"/>
          <p:cNvSpPr>
            <a:spLocks noChangeArrowheads="1"/>
          </p:cNvSpPr>
          <p:nvPr/>
        </p:nvSpPr>
        <p:spPr bwMode="auto">
          <a:xfrm>
            <a:off x="5915524" y="3421063"/>
            <a:ext cx="2346160" cy="914400"/>
          </a:xfrm>
          <a:prstGeom prst="homePlate">
            <a:avLst>
              <a:gd name="adj" fmla="val 47917"/>
            </a:avLst>
          </a:prstGeom>
          <a:solidFill>
            <a:schemeClr val="accent2"/>
          </a:solidFill>
          <a:ln w="9525">
            <a:solidFill>
              <a:schemeClr val="tx1"/>
            </a:solidFill>
            <a:miter lim="800000"/>
            <a:headEnd/>
            <a:tailEnd/>
          </a:ln>
          <a:effectLst/>
        </p:spPr>
        <p:txBody>
          <a:bodyPr wrap="none" anchor="ctr"/>
          <a:lstStyle/>
          <a:p>
            <a:pPr algn="ctr" eaLnBrk="1" hangingPunct="1"/>
            <a:r>
              <a:rPr lang="en-US" sz="2000" dirty="0">
                <a:latin typeface="Arial" charset="0"/>
              </a:rPr>
              <a:t>Mine</a:t>
            </a:r>
          </a:p>
          <a:p>
            <a:pPr algn="ctr" eaLnBrk="1" hangingPunct="1"/>
            <a:r>
              <a:rPr lang="en-US" sz="2000" dirty="0">
                <a:latin typeface="Arial" charset="0"/>
              </a:rPr>
              <a:t>Knowledge</a:t>
            </a:r>
          </a:p>
        </p:txBody>
      </p:sp>
      <p:sp>
        <p:nvSpPr>
          <p:cNvPr id="21" name="AutoShape 7"/>
          <p:cNvSpPr>
            <a:spLocks noChangeArrowheads="1"/>
          </p:cNvSpPr>
          <p:nvPr/>
        </p:nvSpPr>
        <p:spPr bwMode="auto">
          <a:xfrm>
            <a:off x="8506323" y="3421063"/>
            <a:ext cx="1752600" cy="914400"/>
          </a:xfrm>
          <a:prstGeom prst="homePlate">
            <a:avLst>
              <a:gd name="adj" fmla="val 47917"/>
            </a:avLst>
          </a:prstGeom>
          <a:solidFill>
            <a:schemeClr val="accent2"/>
          </a:solidFill>
          <a:ln w="9525">
            <a:solidFill>
              <a:schemeClr val="tx1"/>
            </a:solidFill>
            <a:miter lim="800000"/>
            <a:headEnd/>
            <a:tailEnd/>
          </a:ln>
          <a:effectLst/>
        </p:spPr>
        <p:txBody>
          <a:bodyPr wrap="none" anchor="ctr"/>
          <a:lstStyle/>
          <a:p>
            <a:pPr algn="ctr" eaLnBrk="1" hangingPunct="1"/>
            <a:r>
              <a:rPr lang="en-US" sz="2000" dirty="0">
                <a:latin typeface="Arial" charset="0"/>
              </a:rPr>
              <a:t>Interpret</a:t>
            </a:r>
          </a:p>
          <a:p>
            <a:pPr algn="ctr" eaLnBrk="1" hangingPunct="1"/>
            <a:r>
              <a:rPr lang="en-US" sz="2000" dirty="0">
                <a:latin typeface="Arial" charset="0"/>
              </a:rPr>
              <a:t>Results</a:t>
            </a:r>
          </a:p>
        </p:txBody>
      </p:sp>
      <p:sp>
        <p:nvSpPr>
          <p:cNvPr id="22" name="Text Box 9"/>
          <p:cNvSpPr txBox="1">
            <a:spLocks noChangeArrowheads="1"/>
          </p:cNvSpPr>
          <p:nvPr/>
        </p:nvSpPr>
        <p:spPr bwMode="auto">
          <a:xfrm>
            <a:off x="3280942" y="4403725"/>
            <a:ext cx="1954381" cy="1421928"/>
          </a:xfrm>
          <a:prstGeom prst="rect">
            <a:avLst/>
          </a:prstGeom>
          <a:noFill/>
          <a:ln w="9525">
            <a:noFill/>
            <a:miter lim="800000"/>
            <a:headEnd/>
            <a:tailEnd/>
          </a:ln>
          <a:effectLst/>
        </p:spPr>
        <p:txBody>
          <a:bodyPr wrap="none">
            <a:spAutoFit/>
          </a:bodyPr>
          <a:lstStyle/>
          <a:p>
            <a:pPr eaLnBrk="1" hangingPunct="1">
              <a:lnSpc>
                <a:spcPct val="120000"/>
              </a:lnSpc>
            </a:pPr>
            <a:r>
              <a:rPr lang="en-US" i="1" dirty="0">
                <a:latin typeface="Arial" charset="0"/>
              </a:rPr>
              <a:t>Data cleaning</a:t>
            </a:r>
          </a:p>
          <a:p>
            <a:pPr eaLnBrk="1" hangingPunct="1">
              <a:lnSpc>
                <a:spcPct val="120000"/>
              </a:lnSpc>
            </a:pPr>
            <a:r>
              <a:rPr lang="en-US" i="1" dirty="0">
                <a:latin typeface="Arial" charset="0"/>
              </a:rPr>
              <a:t>Data selection</a:t>
            </a:r>
          </a:p>
          <a:p>
            <a:pPr eaLnBrk="1" hangingPunct="1">
              <a:lnSpc>
                <a:spcPct val="120000"/>
              </a:lnSpc>
            </a:pPr>
            <a:r>
              <a:rPr lang="en-US" i="1" dirty="0">
                <a:latin typeface="Arial" charset="0"/>
              </a:rPr>
              <a:t>Feature selection</a:t>
            </a:r>
          </a:p>
          <a:p>
            <a:pPr eaLnBrk="1" hangingPunct="1">
              <a:lnSpc>
                <a:spcPct val="120000"/>
              </a:lnSpc>
            </a:pPr>
            <a:r>
              <a:rPr lang="en-US" i="1" dirty="0">
                <a:latin typeface="Arial" charset="0"/>
              </a:rPr>
              <a:t>Visualization</a:t>
            </a:r>
          </a:p>
        </p:txBody>
      </p:sp>
      <p:sp>
        <p:nvSpPr>
          <p:cNvPr id="23" name="Text Box 10"/>
          <p:cNvSpPr txBox="1">
            <a:spLocks noChangeArrowheads="1"/>
          </p:cNvSpPr>
          <p:nvPr/>
        </p:nvSpPr>
        <p:spPr bwMode="auto">
          <a:xfrm>
            <a:off x="5823616" y="4395788"/>
            <a:ext cx="2557110" cy="1421928"/>
          </a:xfrm>
          <a:prstGeom prst="rect">
            <a:avLst/>
          </a:prstGeom>
          <a:noFill/>
          <a:ln w="9525">
            <a:noFill/>
            <a:miter lim="800000"/>
            <a:headEnd/>
            <a:tailEnd/>
          </a:ln>
          <a:effectLst/>
        </p:spPr>
        <p:txBody>
          <a:bodyPr wrap="none">
            <a:spAutoFit/>
          </a:bodyPr>
          <a:lstStyle/>
          <a:p>
            <a:pPr eaLnBrk="1" hangingPunct="1">
              <a:lnSpc>
                <a:spcPct val="120000"/>
              </a:lnSpc>
            </a:pPr>
            <a:r>
              <a:rPr lang="en-US" i="1" dirty="0">
                <a:latin typeface="Arial" charset="0"/>
              </a:rPr>
              <a:t>Supervised Learning</a:t>
            </a:r>
          </a:p>
          <a:p>
            <a:pPr eaLnBrk="1" hangingPunct="1">
              <a:lnSpc>
                <a:spcPct val="120000"/>
              </a:lnSpc>
            </a:pPr>
            <a:r>
              <a:rPr lang="en-US" i="1" dirty="0">
                <a:latin typeface="Arial" charset="0"/>
              </a:rPr>
              <a:t>Unsupervised Learning</a:t>
            </a:r>
          </a:p>
          <a:p>
            <a:pPr eaLnBrk="1" hangingPunct="1">
              <a:lnSpc>
                <a:spcPct val="120000"/>
              </a:lnSpc>
            </a:pPr>
            <a:r>
              <a:rPr lang="en-US" i="1" dirty="0">
                <a:latin typeface="Arial" charset="0"/>
              </a:rPr>
              <a:t>Association Rules</a:t>
            </a:r>
          </a:p>
          <a:p>
            <a:pPr eaLnBrk="1" hangingPunct="1">
              <a:lnSpc>
                <a:spcPct val="120000"/>
              </a:lnSpc>
            </a:pPr>
            <a:endParaRPr lang="en-US" i="1" dirty="0">
              <a:latin typeface="Arial" charset="0"/>
            </a:endParaRPr>
          </a:p>
        </p:txBody>
      </p:sp>
      <p:sp>
        <p:nvSpPr>
          <p:cNvPr id="24" name="Text Box 27"/>
          <p:cNvSpPr txBox="1">
            <a:spLocks noChangeArrowheads="1"/>
          </p:cNvSpPr>
          <p:nvPr/>
        </p:nvSpPr>
        <p:spPr bwMode="auto">
          <a:xfrm>
            <a:off x="750972" y="4403725"/>
            <a:ext cx="2223896" cy="1412875"/>
          </a:xfrm>
          <a:prstGeom prst="rect">
            <a:avLst/>
          </a:prstGeom>
          <a:noFill/>
          <a:ln w="9525">
            <a:noFill/>
            <a:miter lim="800000"/>
            <a:headEnd/>
            <a:tailEnd/>
          </a:ln>
          <a:effectLst/>
        </p:spPr>
        <p:txBody>
          <a:bodyPr wrap="square">
            <a:spAutoFit/>
          </a:bodyPr>
          <a:lstStyle/>
          <a:p>
            <a:pPr eaLnBrk="1" hangingPunct="1">
              <a:lnSpc>
                <a:spcPct val="120000"/>
              </a:lnSpc>
            </a:pPr>
            <a:r>
              <a:rPr lang="en-US" i="1" dirty="0">
                <a:latin typeface="Arial" charset="0"/>
              </a:rPr>
              <a:t>Business/scientific</a:t>
            </a:r>
            <a:r>
              <a:rPr lang="tr-TR" i="1" dirty="0">
                <a:latin typeface="Arial" charset="0"/>
              </a:rPr>
              <a:t> </a:t>
            </a:r>
            <a:r>
              <a:rPr lang="en-US" i="1" dirty="0">
                <a:latin typeface="Arial" charset="0"/>
              </a:rPr>
              <a:t>objective</a:t>
            </a:r>
          </a:p>
          <a:p>
            <a:pPr eaLnBrk="1" hangingPunct="1">
              <a:lnSpc>
                <a:spcPct val="120000"/>
              </a:lnSpc>
            </a:pPr>
            <a:r>
              <a:rPr lang="en-US" i="1" dirty="0">
                <a:latin typeface="Arial" charset="0"/>
              </a:rPr>
              <a:t>Data mining    objective</a:t>
            </a:r>
          </a:p>
        </p:txBody>
      </p:sp>
      <p:sp>
        <p:nvSpPr>
          <p:cNvPr id="25" name="Text Box 28"/>
          <p:cNvSpPr txBox="1">
            <a:spLocks noChangeArrowheads="1"/>
          </p:cNvSpPr>
          <p:nvPr/>
        </p:nvSpPr>
        <p:spPr bwMode="auto">
          <a:xfrm>
            <a:off x="8411073" y="4403725"/>
            <a:ext cx="2000250" cy="752475"/>
          </a:xfrm>
          <a:prstGeom prst="rect">
            <a:avLst/>
          </a:prstGeom>
          <a:noFill/>
          <a:ln w="9525">
            <a:noFill/>
            <a:miter lim="800000"/>
            <a:headEnd/>
            <a:tailEnd/>
          </a:ln>
          <a:effectLst/>
        </p:spPr>
        <p:txBody>
          <a:bodyPr wrap="none">
            <a:spAutoFit/>
          </a:bodyPr>
          <a:lstStyle/>
          <a:p>
            <a:pPr eaLnBrk="1" hangingPunct="1">
              <a:lnSpc>
                <a:spcPct val="120000"/>
              </a:lnSpc>
            </a:pPr>
            <a:r>
              <a:rPr lang="en-US" i="1" dirty="0">
                <a:latin typeface="Arial" charset="0"/>
              </a:rPr>
              <a:t>Predictive models</a:t>
            </a:r>
          </a:p>
          <a:p>
            <a:pPr eaLnBrk="1" hangingPunct="1">
              <a:lnSpc>
                <a:spcPct val="120000"/>
              </a:lnSpc>
            </a:pPr>
            <a:r>
              <a:rPr lang="en-US" i="1" dirty="0">
                <a:latin typeface="Arial" charset="0"/>
              </a:rPr>
              <a:t>Structural insights</a:t>
            </a:r>
          </a:p>
        </p:txBody>
      </p:sp>
      <p:sp>
        <p:nvSpPr>
          <p:cNvPr id="27" name="Rectangle 3"/>
          <p:cNvSpPr txBox="1">
            <a:spLocks noChangeArrowheads="1"/>
          </p:cNvSpPr>
          <p:nvPr/>
        </p:nvSpPr>
        <p:spPr>
          <a:xfrm>
            <a:off x="457200" y="1600200"/>
            <a:ext cx="11566478"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pPr>
            <a:r>
              <a:rPr lang="en-US" sz="2400" dirty="0">
                <a:latin typeface="Arial" panose="020B0604020202020204" pitchFamily="34" charset="0"/>
                <a:cs typeface="Arial" panose="020B0604020202020204" pitchFamily="34" charset="0"/>
              </a:rPr>
              <a:t>Extracting </a:t>
            </a:r>
            <a:r>
              <a:rPr lang="en-US" sz="2400" b="1" i="1" dirty="0">
                <a:latin typeface="Arial" panose="020B0604020202020204" pitchFamily="34" charset="0"/>
                <a:cs typeface="Arial" panose="020B0604020202020204" pitchFamily="34" charset="0"/>
              </a:rPr>
              <a:t>meaningful</a:t>
            </a:r>
            <a:r>
              <a:rPr lang="en-US" sz="2400" dirty="0">
                <a:latin typeface="Arial" panose="020B0604020202020204" pitchFamily="34" charset="0"/>
                <a:cs typeface="Arial" panose="020B0604020202020204" pitchFamily="34" charset="0"/>
              </a:rPr>
              <a:t>, previously </a:t>
            </a:r>
            <a:r>
              <a:rPr lang="en-US" sz="2400" b="1" i="1" dirty="0">
                <a:latin typeface="Arial" panose="020B0604020202020204" pitchFamily="34" charset="0"/>
                <a:cs typeface="Arial" panose="020B0604020202020204" pitchFamily="34" charset="0"/>
              </a:rPr>
              <a:t>unknown </a:t>
            </a:r>
            <a:r>
              <a:rPr lang="en-US" sz="2400" dirty="0">
                <a:latin typeface="Arial" panose="020B0604020202020204" pitchFamily="34" charset="0"/>
                <a:cs typeface="Arial" panose="020B0604020202020204" pitchFamily="34" charset="0"/>
              </a:rPr>
              <a:t>patterns or knowledge from </a:t>
            </a:r>
            <a:r>
              <a:rPr lang="en-US" sz="2400" b="1" i="1" dirty="0">
                <a:latin typeface="Arial" panose="020B0604020202020204" pitchFamily="34" charset="0"/>
                <a:cs typeface="Arial" panose="020B0604020202020204" pitchFamily="34" charset="0"/>
              </a:rPr>
              <a:t>large databases</a:t>
            </a:r>
            <a:endParaRPr lang="tr-TR" sz="2400" b="1" i="1" dirty="0">
              <a:latin typeface="Arial" panose="020B0604020202020204" pitchFamily="34" charset="0"/>
              <a:cs typeface="Arial" panose="020B0604020202020204" pitchFamily="34" charset="0"/>
            </a:endParaRPr>
          </a:p>
          <a:p>
            <a:pPr>
              <a:lnSpc>
                <a:spcPct val="120000"/>
              </a:lnSpc>
              <a:spcBef>
                <a:spcPts val="600"/>
              </a:spcBef>
            </a:pPr>
            <a:r>
              <a:rPr lang="en-US" sz="2400" dirty="0">
                <a:latin typeface="Arial" panose="020B0604020202020204" pitchFamily="34" charset="0"/>
                <a:cs typeface="Arial" panose="020B0604020202020204" pitchFamily="34" charset="0"/>
              </a:rPr>
              <a:t>The knowledge discovery process</a:t>
            </a:r>
            <a:r>
              <a:rPr lang="tr-T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6102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5E8D9-CB32-8D04-7014-AC0818D6FDD5}"/>
              </a:ext>
            </a:extLst>
          </p:cNvPr>
          <p:cNvSpPr>
            <a:spLocks noGrp="1"/>
          </p:cNvSpPr>
          <p:nvPr>
            <p:ph type="title"/>
          </p:nvPr>
        </p:nvSpPr>
        <p:spPr/>
        <p:txBody>
          <a:bodyPr/>
          <a:lstStyle/>
          <a:p>
            <a:r>
              <a:rPr lang="en-TR" dirty="0"/>
              <a:t>CRISP-DM Operationalize </a:t>
            </a:r>
            <a:r>
              <a:rPr lang="en-US" dirty="0"/>
              <a:t>KDD </a:t>
            </a:r>
            <a:endParaRPr lang="en-TR" dirty="0"/>
          </a:p>
        </p:txBody>
      </p:sp>
      <p:sp>
        <p:nvSpPr>
          <p:cNvPr id="3" name="Content Placeholder 2">
            <a:extLst>
              <a:ext uri="{FF2B5EF4-FFF2-40B4-BE49-F238E27FC236}">
                <a16:creationId xmlns:a16="http://schemas.microsoft.com/office/drawing/2014/main" id="{5B225C81-A91B-D63C-6E5B-079B286C302F}"/>
              </a:ext>
            </a:extLst>
          </p:cNvPr>
          <p:cNvSpPr>
            <a:spLocks noGrp="1"/>
          </p:cNvSpPr>
          <p:nvPr>
            <p:ph idx="1"/>
          </p:nvPr>
        </p:nvSpPr>
        <p:spPr>
          <a:xfrm>
            <a:off x="838200" y="2238233"/>
            <a:ext cx="10515600" cy="3938730"/>
          </a:xfrm>
        </p:spPr>
        <p:txBody>
          <a:bodyPr/>
          <a:lstStyle/>
          <a:p>
            <a:r>
              <a:rPr lang="en-US" dirty="0"/>
              <a:t>KDD is the broader conceptual framework: it’s the classic “pipeline” for discovering knowledge from data</a:t>
            </a:r>
          </a:p>
          <a:p>
            <a:r>
              <a:rPr lang="en-US" dirty="0"/>
              <a:t>CRISP-DM is a practical, industry-oriented process model: it wraps the analytics/modeling work inside a business/project lifecycle (business understanding, deployment, iterative feedback, etc.).</a:t>
            </a:r>
            <a:endParaRPr lang="en-TR" dirty="0"/>
          </a:p>
        </p:txBody>
      </p:sp>
    </p:spTree>
    <p:extLst>
      <p:ext uri="{BB962C8B-B14F-4D97-AF65-F5344CB8AC3E}">
        <p14:creationId xmlns:p14="http://schemas.microsoft.com/office/powerpoint/2010/main" val="4014016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vert="horz" lIns="91440" tIns="45720" rIns="91440" bIns="45720" rtlCol="0" anchor="ctr">
            <a:normAutofit/>
          </a:bodyPr>
          <a:lstStyle/>
          <a:p>
            <a:r>
              <a:rPr lang="en-US" altLang="en-US" dirty="0"/>
              <a:t>Data Preparation</a:t>
            </a:r>
          </a:p>
        </p:txBody>
      </p:sp>
      <p:sp>
        <p:nvSpPr>
          <p:cNvPr id="43011" name="Rectangle 3"/>
          <p:cNvSpPr>
            <a:spLocks noGrp="1" noChangeArrowheads="1"/>
          </p:cNvSpPr>
          <p:nvPr>
            <p:ph type="body" idx="1"/>
          </p:nvPr>
        </p:nvSpPr>
        <p:spPr/>
        <p:txBody>
          <a:bodyPr>
            <a:noAutofit/>
          </a:bodyPr>
          <a:lstStyle/>
          <a:p>
            <a:pPr>
              <a:lnSpc>
                <a:spcPct val="120000"/>
              </a:lnSpc>
              <a:spcBef>
                <a:spcPts val="600"/>
              </a:spcBef>
            </a:pPr>
            <a:r>
              <a:rPr lang="en-US" altLang="en-US" sz="2400" dirty="0">
                <a:latin typeface="Arial" panose="020B0604020202020204" pitchFamily="34" charset="0"/>
                <a:cs typeface="Arial" panose="020B0604020202020204" pitchFamily="34" charset="0"/>
              </a:rPr>
              <a:t>Incomplete Data</a:t>
            </a:r>
          </a:p>
          <a:p>
            <a:pPr>
              <a:lnSpc>
                <a:spcPct val="120000"/>
              </a:lnSpc>
              <a:spcBef>
                <a:spcPts val="600"/>
              </a:spcBef>
            </a:pPr>
            <a:r>
              <a:rPr lang="en-US" altLang="en-US" sz="2400" dirty="0">
                <a:latin typeface="Arial" panose="020B0604020202020204" pitchFamily="34" charset="0"/>
                <a:cs typeface="Arial" panose="020B0604020202020204" pitchFamily="34" charset="0"/>
              </a:rPr>
              <a:t>Untidy Data</a:t>
            </a:r>
          </a:p>
          <a:p>
            <a:pPr>
              <a:lnSpc>
                <a:spcPct val="120000"/>
              </a:lnSpc>
              <a:spcBef>
                <a:spcPts val="600"/>
              </a:spcBef>
            </a:pPr>
            <a:r>
              <a:rPr lang="en-US" altLang="en-US" sz="2400" dirty="0">
                <a:latin typeface="Arial" panose="020B0604020202020204" pitchFamily="34" charset="0"/>
                <a:cs typeface="Arial" panose="020B0604020202020204" pitchFamily="34" charset="0"/>
              </a:rPr>
              <a:t>Outliers</a:t>
            </a:r>
          </a:p>
          <a:p>
            <a:pPr>
              <a:lnSpc>
                <a:spcPct val="120000"/>
              </a:lnSpc>
              <a:spcBef>
                <a:spcPts val="600"/>
              </a:spcBef>
            </a:pPr>
            <a:r>
              <a:rPr lang="en-US" altLang="en-US" sz="2400" dirty="0">
                <a:latin typeface="Arial" panose="020B0604020202020204" pitchFamily="34" charset="0"/>
                <a:cs typeface="Arial" panose="020B0604020202020204" pitchFamily="34" charset="0"/>
              </a:rPr>
              <a:t>Imbalanced Data</a:t>
            </a:r>
          </a:p>
          <a:p>
            <a:pPr>
              <a:lnSpc>
                <a:spcPct val="120000"/>
              </a:lnSpc>
              <a:spcBef>
                <a:spcPts val="600"/>
              </a:spcBef>
            </a:pPr>
            <a:r>
              <a:rPr lang="en-US" altLang="en-US" sz="2400" dirty="0">
                <a:latin typeface="Arial" panose="020B0604020202020204" pitchFamily="34" charset="0"/>
                <a:cs typeface="Arial" panose="020B0604020202020204" pitchFamily="34" charset="0"/>
              </a:rPr>
              <a:t>Missing Data</a:t>
            </a:r>
          </a:p>
          <a:p>
            <a:pPr>
              <a:lnSpc>
                <a:spcPct val="120000"/>
              </a:lnSpc>
              <a:spcBef>
                <a:spcPts val="600"/>
              </a:spcBef>
            </a:pPr>
            <a:r>
              <a:rPr lang="en-US" altLang="en-US" sz="2400" dirty="0">
                <a:latin typeface="Arial" panose="020B0604020202020204" pitchFamily="34" charset="0"/>
                <a:cs typeface="Arial" panose="020B0604020202020204" pitchFamily="34" charset="0"/>
              </a:rPr>
              <a:t>Scales &amp; Normalization of Data</a:t>
            </a:r>
          </a:p>
          <a:p>
            <a:pPr>
              <a:lnSpc>
                <a:spcPct val="120000"/>
              </a:lnSpc>
              <a:spcBef>
                <a:spcPts val="600"/>
              </a:spcBef>
            </a:pPr>
            <a:r>
              <a:rPr lang="en-US" altLang="en-US" sz="2400" dirty="0">
                <a:latin typeface="Arial" panose="020B0604020202020204" pitchFamily="34" charset="0"/>
                <a:cs typeface="Arial" panose="020B0604020202020204" pitchFamily="34" charset="0"/>
              </a:rPr>
              <a:t>Feature Subset Selection &amp; Extraction</a:t>
            </a:r>
          </a:p>
          <a:p>
            <a:pPr>
              <a:lnSpc>
                <a:spcPct val="120000"/>
              </a:lnSpc>
              <a:spcBef>
                <a:spcPts val="600"/>
              </a:spcBef>
            </a:pPr>
            <a:endParaRPr lang="en-US"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9083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vert="horz" lIns="91440" tIns="45720" rIns="91440" bIns="45720" rtlCol="0" anchor="ctr">
            <a:normAutofit/>
          </a:bodyPr>
          <a:lstStyle/>
          <a:p>
            <a:r>
              <a:rPr lang="en-US" altLang="en-US" dirty="0"/>
              <a:t>Feature Selection</a:t>
            </a:r>
          </a:p>
        </p:txBody>
      </p:sp>
      <p:sp>
        <p:nvSpPr>
          <p:cNvPr id="43011" name="Rectangle 3"/>
          <p:cNvSpPr>
            <a:spLocks noGrp="1" noChangeArrowheads="1"/>
          </p:cNvSpPr>
          <p:nvPr>
            <p:ph type="body" idx="1"/>
          </p:nvPr>
        </p:nvSpPr>
        <p:spPr/>
        <p:txBody>
          <a:bodyPr>
            <a:normAutofit/>
          </a:bodyPr>
          <a:lstStyle/>
          <a:p>
            <a:pPr>
              <a:lnSpc>
                <a:spcPct val="120000"/>
              </a:lnSpc>
              <a:spcBef>
                <a:spcPts val="600"/>
              </a:spcBef>
            </a:pPr>
            <a:r>
              <a:rPr lang="en-US" altLang="en-US" sz="2400" dirty="0">
                <a:latin typeface="Arial" panose="020B0604020202020204" pitchFamily="34" charset="0"/>
                <a:cs typeface="Arial" panose="020B0604020202020204" pitchFamily="34" charset="0"/>
              </a:rPr>
              <a:t>Usually large number of attributes</a:t>
            </a:r>
          </a:p>
          <a:p>
            <a:pPr>
              <a:lnSpc>
                <a:spcPct val="120000"/>
              </a:lnSpc>
              <a:spcBef>
                <a:spcPts val="600"/>
              </a:spcBef>
            </a:pPr>
            <a:r>
              <a:rPr lang="en-US" altLang="en-US" sz="2400" dirty="0">
                <a:latin typeface="Arial" panose="020B0604020202020204" pitchFamily="34" charset="0"/>
                <a:cs typeface="Arial" panose="020B0604020202020204" pitchFamily="34" charset="0"/>
              </a:rPr>
              <a:t>Some attributes are redundant or irrelevant and should be removed</a:t>
            </a:r>
          </a:p>
          <a:p>
            <a:pPr>
              <a:lnSpc>
                <a:spcPct val="120000"/>
              </a:lnSpc>
              <a:spcBef>
                <a:spcPts val="600"/>
              </a:spcBef>
            </a:pPr>
            <a:r>
              <a:rPr lang="en-US" altLang="en-US" sz="2400" dirty="0">
                <a:latin typeface="Arial" panose="020B0604020202020204" pitchFamily="34" charset="0"/>
                <a:cs typeface="Arial" panose="020B0604020202020204" pitchFamily="34" charset="0"/>
              </a:rPr>
              <a:t>Benefits:</a:t>
            </a:r>
          </a:p>
          <a:p>
            <a:pPr lvl="1">
              <a:lnSpc>
                <a:spcPct val="120000"/>
              </a:lnSpc>
              <a:spcBef>
                <a:spcPts val="600"/>
              </a:spcBef>
            </a:pPr>
            <a:r>
              <a:rPr lang="en-US" altLang="en-US" dirty="0">
                <a:latin typeface="Arial" panose="020B0604020202020204" pitchFamily="34" charset="0"/>
                <a:cs typeface="Arial" panose="020B0604020202020204" pitchFamily="34" charset="0"/>
              </a:rPr>
              <a:t>Faster subsequent induction</a:t>
            </a:r>
          </a:p>
          <a:p>
            <a:pPr lvl="1">
              <a:lnSpc>
                <a:spcPct val="120000"/>
              </a:lnSpc>
              <a:spcBef>
                <a:spcPts val="600"/>
              </a:spcBef>
            </a:pPr>
            <a:r>
              <a:rPr lang="en-US" altLang="en-US" dirty="0">
                <a:latin typeface="Arial" panose="020B0604020202020204" pitchFamily="34" charset="0"/>
                <a:cs typeface="Arial" panose="020B0604020202020204" pitchFamily="34" charset="0"/>
              </a:rPr>
              <a:t>Simpler models (important in data analytics)</a:t>
            </a:r>
          </a:p>
          <a:p>
            <a:pPr lvl="1">
              <a:lnSpc>
                <a:spcPct val="120000"/>
              </a:lnSpc>
              <a:spcBef>
                <a:spcPts val="600"/>
              </a:spcBef>
            </a:pPr>
            <a:r>
              <a:rPr lang="en-US" altLang="en-US" dirty="0">
                <a:latin typeface="Arial" panose="020B0604020202020204" pitchFamily="34" charset="0"/>
                <a:cs typeface="Arial" panose="020B0604020202020204" pitchFamily="34" charset="0"/>
              </a:rPr>
              <a:t>Better (predictive) performance of models</a:t>
            </a:r>
          </a:p>
          <a:p>
            <a:pPr lvl="1">
              <a:lnSpc>
                <a:spcPct val="120000"/>
              </a:lnSpc>
              <a:spcBef>
                <a:spcPts val="600"/>
              </a:spcBef>
            </a:pPr>
            <a:r>
              <a:rPr lang="en-US" altLang="en-US" dirty="0">
                <a:latin typeface="Arial" panose="020B0604020202020204" pitchFamily="34" charset="0"/>
                <a:cs typeface="Arial" panose="020B0604020202020204" pitchFamily="34" charset="0"/>
              </a:rPr>
              <a:t>Discover which attributes are important (descriptive or structural knowledge)</a:t>
            </a:r>
          </a:p>
        </p:txBody>
      </p:sp>
    </p:spTree>
    <p:extLst>
      <p:ext uri="{BB962C8B-B14F-4D97-AF65-F5344CB8AC3E}">
        <p14:creationId xmlns:p14="http://schemas.microsoft.com/office/powerpoint/2010/main" val="371220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1" dirty="0"/>
              <a:t>Biography</a:t>
            </a:r>
          </a:p>
        </p:txBody>
      </p:sp>
      <p:sp>
        <p:nvSpPr>
          <p:cNvPr id="4" name="TextBox 3"/>
          <p:cNvSpPr txBox="1"/>
          <p:nvPr/>
        </p:nvSpPr>
        <p:spPr>
          <a:xfrm>
            <a:off x="1602020" y="2769220"/>
            <a:ext cx="2133436" cy="369332"/>
          </a:xfrm>
          <a:prstGeom prst="rect">
            <a:avLst/>
          </a:prstGeom>
          <a:noFill/>
        </p:spPr>
        <p:txBody>
          <a:bodyPr wrap="square" rtlCol="0">
            <a:spAutoFit/>
          </a:bodyPr>
          <a:lstStyle/>
          <a:p>
            <a:r>
              <a:rPr lang="tr-TR" dirty="0">
                <a:latin typeface="Arial" panose="020B0604020202020204" pitchFamily="34" charset="0"/>
                <a:cs typeface="Arial" panose="020B0604020202020204" pitchFamily="34" charset="0"/>
              </a:rPr>
              <a:t>BS IE 2002</a:t>
            </a:r>
            <a:endParaRPr lang="en-US" dirty="0">
              <a:latin typeface="Arial" panose="020B0604020202020204" pitchFamily="34" charset="0"/>
              <a:cs typeface="Arial" panose="020B0604020202020204" pitchFamily="34" charset="0"/>
            </a:endParaRPr>
          </a:p>
        </p:txBody>
      </p:sp>
      <p:sp>
        <p:nvSpPr>
          <p:cNvPr id="5" name="Right Arrow 4"/>
          <p:cNvSpPr/>
          <p:nvPr/>
        </p:nvSpPr>
        <p:spPr>
          <a:xfrm>
            <a:off x="3096165" y="1932527"/>
            <a:ext cx="1007573" cy="394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464069" y="2769157"/>
            <a:ext cx="1715568" cy="369332"/>
          </a:xfrm>
          <a:prstGeom prst="rect">
            <a:avLst/>
          </a:prstGeom>
          <a:noFill/>
        </p:spPr>
        <p:txBody>
          <a:bodyPr wrap="square" rtlCol="0">
            <a:spAutoFit/>
          </a:bodyPr>
          <a:lstStyle/>
          <a:p>
            <a:r>
              <a:rPr lang="tr-TR" dirty="0">
                <a:latin typeface="Arial" panose="020B0604020202020204" pitchFamily="34" charset="0"/>
                <a:cs typeface="Arial" panose="020B0604020202020204" pitchFamily="34" charset="0"/>
              </a:rPr>
              <a:t>MS IE 2004</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590" y="1485970"/>
            <a:ext cx="1257300" cy="1257300"/>
          </a:xfrm>
          <a:prstGeom prst="rect">
            <a:avLst/>
          </a:prstGeom>
        </p:spPr>
      </p:pic>
      <p:sp>
        <p:nvSpPr>
          <p:cNvPr id="15" name="TextBox 14"/>
          <p:cNvSpPr txBox="1"/>
          <p:nvPr/>
        </p:nvSpPr>
        <p:spPr>
          <a:xfrm>
            <a:off x="7913127" y="2704824"/>
            <a:ext cx="2891714" cy="369332"/>
          </a:xfrm>
          <a:prstGeom prst="rect">
            <a:avLst/>
          </a:prstGeom>
          <a:noFill/>
        </p:spPr>
        <p:txBody>
          <a:bodyPr wrap="square" rtlCol="0">
            <a:spAutoFit/>
          </a:bodyPr>
          <a:lstStyle/>
          <a:p>
            <a:r>
              <a:rPr lang="tr-TR" dirty="0" err="1">
                <a:latin typeface="Arial" panose="020B0604020202020204" pitchFamily="34" charset="0"/>
                <a:cs typeface="Arial" panose="020B0604020202020204" pitchFamily="34" charset="0"/>
              </a:rPr>
              <a:t>PhD</a:t>
            </a:r>
            <a:r>
              <a:rPr lang="tr-TR" dirty="0">
                <a:latin typeface="Arial" panose="020B0604020202020204" pitchFamily="34" charset="0"/>
                <a:cs typeface="Arial" panose="020B0604020202020204" pitchFamily="34" charset="0"/>
              </a:rPr>
              <a:t> IE (CS </a:t>
            </a:r>
            <a:r>
              <a:rPr lang="tr-TR" dirty="0" err="1">
                <a:latin typeface="Arial" panose="020B0604020202020204" pitchFamily="34" charset="0"/>
                <a:cs typeface="Arial" panose="020B0604020202020204" pitchFamily="34" charset="0"/>
              </a:rPr>
              <a:t>Minor</a:t>
            </a:r>
            <a:r>
              <a:rPr lang="tr-TR" dirty="0">
                <a:latin typeface="Arial" panose="020B0604020202020204" pitchFamily="34" charset="0"/>
                <a:cs typeface="Arial" panose="020B0604020202020204" pitchFamily="34" charset="0"/>
              </a:rPr>
              <a:t>) 2009</a:t>
            </a:r>
            <a:endParaRPr lang="en-US" dirty="0">
              <a:latin typeface="Arial" panose="020B0604020202020204" pitchFamily="34" charset="0"/>
              <a:cs typeface="Arial" panose="020B0604020202020204" pitchFamily="34" charset="0"/>
            </a:endParaRPr>
          </a:p>
        </p:txBody>
      </p:sp>
      <p:sp>
        <p:nvSpPr>
          <p:cNvPr id="16" name="Right Arrow 15"/>
          <p:cNvSpPr/>
          <p:nvPr/>
        </p:nvSpPr>
        <p:spPr>
          <a:xfrm>
            <a:off x="6511168" y="1917551"/>
            <a:ext cx="1007573" cy="394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084084" y="3699011"/>
            <a:ext cx="1007573" cy="394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55440" y="5326946"/>
            <a:ext cx="7057687" cy="1446550"/>
          </a:xfrm>
          <a:prstGeom prst="rect">
            <a:avLst/>
          </a:prstGeom>
          <a:noFill/>
        </p:spPr>
        <p:txBody>
          <a:bodyPr wrap="square" rtlCol="0">
            <a:spAutoFit/>
          </a:bodyPr>
          <a:lstStyle/>
          <a:p>
            <a:r>
              <a:rPr lang="en-US" sz="2200" b="1" u="sng" dirty="0">
                <a:latin typeface="Arial" panose="020B0604020202020204" pitchFamily="34" charset="0"/>
                <a:cs typeface="Arial" panose="020B0604020202020204" pitchFamily="34" charset="0"/>
              </a:rPr>
              <a:t>Research/Teaching Interests</a:t>
            </a:r>
            <a:endParaRPr lang="en-US" sz="2200" i="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Linear/Integer Programming</a:t>
            </a:r>
          </a:p>
          <a:p>
            <a:r>
              <a:rPr lang="en-US" sz="2200" dirty="0">
                <a:latin typeface="Arial" panose="020B0604020202020204" pitchFamily="34" charset="0"/>
                <a:cs typeface="Arial" panose="020B0604020202020204" pitchFamily="34" charset="0"/>
              </a:rPr>
              <a:t>Data Analytics</a:t>
            </a:r>
          </a:p>
          <a:p>
            <a:r>
              <a:rPr lang="en-US" sz="2200" dirty="0">
                <a:latin typeface="Arial" panose="020B0604020202020204" pitchFamily="34" charset="0"/>
                <a:cs typeface="Arial" panose="020B0604020202020204" pitchFamily="34" charset="0"/>
              </a:rPr>
              <a:t>Decision Support Systems</a:t>
            </a:r>
          </a:p>
        </p:txBody>
      </p:sp>
      <p:pic>
        <p:nvPicPr>
          <p:cNvPr id="1026" name="Picture 2">
            <a:extLst>
              <a:ext uri="{FF2B5EF4-FFF2-40B4-BE49-F238E27FC236}">
                <a16:creationId xmlns:a16="http://schemas.microsoft.com/office/drawing/2014/main" id="{DCE71AB8-83BF-C5C7-88F9-4AE3030DF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644" y="1843347"/>
            <a:ext cx="2891714" cy="5425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EA3D2F1-E54F-9BEA-80FD-0239F9589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118" y="3525871"/>
            <a:ext cx="3299746" cy="6813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urumsal Kimlik ve Logo | Özyeğin Üniversitesi">
            <a:extLst>
              <a:ext uri="{FF2B5EF4-FFF2-40B4-BE49-F238E27FC236}">
                <a16:creationId xmlns:a16="http://schemas.microsoft.com/office/drawing/2014/main" id="{BF93DE0C-2200-0EC5-DD29-7C88EA7D20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4877" y="3488100"/>
            <a:ext cx="2762222" cy="815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tym | Transportation Optimization Software">
            <a:extLst>
              <a:ext uri="{FF2B5EF4-FFF2-40B4-BE49-F238E27FC236}">
                <a16:creationId xmlns:a16="http://schemas.microsoft.com/office/drawing/2014/main" id="{C0021DA1-64B6-FEE5-D0BB-877FB1578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3225" y="4464366"/>
            <a:ext cx="2285526" cy="77767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rt Lab">
            <a:extLst>
              <a:ext uri="{FF2B5EF4-FFF2-40B4-BE49-F238E27FC236}">
                <a16:creationId xmlns:a16="http://schemas.microsoft.com/office/drawing/2014/main" id="{A904E7AF-E53A-63CB-2801-FEC9E1D9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9672" y="4544528"/>
            <a:ext cx="1856681" cy="617347"/>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E5F4ED6F-BED5-6CF2-19DB-014CAE40B7D5}"/>
              </a:ext>
            </a:extLst>
          </p:cNvPr>
          <p:cNvSpPr/>
          <p:nvPr/>
        </p:nvSpPr>
        <p:spPr>
          <a:xfrm>
            <a:off x="8660319" y="3699011"/>
            <a:ext cx="1007573" cy="394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a:extLst>
              <a:ext uri="{FF2B5EF4-FFF2-40B4-BE49-F238E27FC236}">
                <a16:creationId xmlns:a16="http://schemas.microsoft.com/office/drawing/2014/main" id="{D7C18015-B8BF-4539-5FAC-315C41CC47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0735" y="1706608"/>
            <a:ext cx="2133436" cy="9170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a:extLst>
              <a:ext uri="{FF2B5EF4-FFF2-40B4-BE49-F238E27FC236}">
                <a16:creationId xmlns:a16="http://schemas.microsoft.com/office/drawing/2014/main" id="{D5178C0D-AB4C-83EC-627C-894AA59C31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1294" y="3408031"/>
            <a:ext cx="2133436" cy="91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76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p:bldP spid="15" grpId="0"/>
      <p:bldP spid="16" grpId="0" animBg="1"/>
      <p:bldP spid="17" grpId="0" animBg="1"/>
      <p:bldP spid="24" grpId="0"/>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1" dirty="0"/>
              <a:t>Supervised Learning </a:t>
            </a:r>
            <a:endParaRPr lang="en-US" dirty="0"/>
          </a:p>
        </p:txBody>
      </p:sp>
      <p:sp>
        <p:nvSpPr>
          <p:cNvPr id="25" name="Rectangle 4"/>
          <p:cNvSpPr>
            <a:spLocks noChangeArrowheads="1"/>
          </p:cNvSpPr>
          <p:nvPr/>
        </p:nvSpPr>
        <p:spPr bwMode="auto">
          <a:xfrm>
            <a:off x="1542911" y="2408252"/>
            <a:ext cx="6796164" cy="3092051"/>
          </a:xfrm>
          <a:prstGeom prst="rect">
            <a:avLst/>
          </a:prstGeom>
          <a:solidFill>
            <a:srgbClr val="F5B4A9"/>
          </a:solidFill>
          <a:ln w="9525">
            <a:solidFill>
              <a:schemeClr val="tx1"/>
            </a:solidFill>
            <a:miter lim="800000"/>
            <a:headEnd/>
            <a:tailEnd/>
          </a:ln>
        </p:spPr>
        <p:txBody>
          <a:bodyPr wrap="none" anchor="ct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endParaRPr lang="en-US" altLang="en-US"/>
          </a:p>
        </p:txBody>
      </p:sp>
      <p:sp>
        <p:nvSpPr>
          <p:cNvPr id="26" name="Text Box 5"/>
          <p:cNvSpPr txBox="1">
            <a:spLocks noChangeArrowheads="1"/>
          </p:cNvSpPr>
          <p:nvPr/>
        </p:nvSpPr>
        <p:spPr bwMode="auto">
          <a:xfrm>
            <a:off x="4735377" y="3521391"/>
            <a:ext cx="5236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pPr>
              <a:spcBef>
                <a:spcPct val="50000"/>
              </a:spcBef>
            </a:pPr>
            <a:r>
              <a:rPr lang="en-US" altLang="en-US" sz="3600"/>
              <a:t>X</a:t>
            </a:r>
          </a:p>
        </p:txBody>
      </p:sp>
      <p:sp>
        <p:nvSpPr>
          <p:cNvPr id="27" name="Line 6"/>
          <p:cNvSpPr>
            <a:spLocks noChangeShapeType="1"/>
          </p:cNvSpPr>
          <p:nvPr/>
        </p:nvSpPr>
        <p:spPr bwMode="auto">
          <a:xfrm>
            <a:off x="1527441" y="2233054"/>
            <a:ext cx="682710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7"/>
          <p:cNvSpPr txBox="1">
            <a:spLocks noChangeArrowheads="1"/>
          </p:cNvSpPr>
          <p:nvPr/>
        </p:nvSpPr>
        <p:spPr bwMode="auto">
          <a:xfrm>
            <a:off x="4798332" y="1729827"/>
            <a:ext cx="397769" cy="39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r>
              <a:rPr lang="tr-TR" altLang="en-US">
                <a:solidFill>
                  <a:srgbClr val="FF0000"/>
                </a:solidFill>
              </a:rPr>
              <a:t>m</a:t>
            </a:r>
            <a:endParaRPr lang="en-US" altLang="en-US">
              <a:solidFill>
                <a:srgbClr val="FF0000"/>
              </a:solidFill>
            </a:endParaRPr>
          </a:p>
        </p:txBody>
      </p:sp>
      <p:sp>
        <p:nvSpPr>
          <p:cNvPr id="29" name="Line 8"/>
          <p:cNvSpPr>
            <a:spLocks noChangeShapeType="1"/>
          </p:cNvSpPr>
          <p:nvPr/>
        </p:nvSpPr>
        <p:spPr bwMode="auto">
          <a:xfrm flipH="1">
            <a:off x="1353842" y="2380295"/>
            <a:ext cx="0" cy="315728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Text Box 9"/>
          <p:cNvSpPr txBox="1">
            <a:spLocks noChangeArrowheads="1"/>
          </p:cNvSpPr>
          <p:nvPr/>
        </p:nvSpPr>
        <p:spPr bwMode="auto">
          <a:xfrm>
            <a:off x="838200" y="3645818"/>
            <a:ext cx="335292" cy="39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r>
              <a:rPr lang="tr-TR" altLang="en-US" i="1">
                <a:solidFill>
                  <a:srgbClr val="FF0000"/>
                </a:solidFill>
              </a:rPr>
              <a:t>n</a:t>
            </a:r>
            <a:endParaRPr lang="en-US" altLang="en-US" i="1">
              <a:solidFill>
                <a:srgbClr val="FF0000"/>
              </a:solidFill>
            </a:endParaRPr>
          </a:p>
        </p:txBody>
      </p:sp>
      <p:grpSp>
        <p:nvGrpSpPr>
          <p:cNvPr id="32" name="Group 10"/>
          <p:cNvGrpSpPr>
            <a:grpSpLocks/>
          </p:cNvGrpSpPr>
          <p:nvPr/>
        </p:nvGrpSpPr>
        <p:grpSpPr bwMode="auto">
          <a:xfrm>
            <a:off x="8592879" y="1690688"/>
            <a:ext cx="469234" cy="3807752"/>
            <a:chOff x="978" y="2114"/>
            <a:chExt cx="801" cy="2043"/>
          </a:xfrm>
        </p:grpSpPr>
        <p:sp>
          <p:nvSpPr>
            <p:cNvPr id="35" name="Rectangle 12"/>
            <p:cNvSpPr>
              <a:spLocks noChangeArrowheads="1"/>
            </p:cNvSpPr>
            <p:nvPr/>
          </p:nvSpPr>
          <p:spPr bwMode="auto">
            <a:xfrm>
              <a:off x="978" y="2498"/>
              <a:ext cx="801" cy="1659"/>
            </a:xfrm>
            <a:prstGeom prst="rect">
              <a:avLst/>
            </a:prstGeom>
            <a:solidFill>
              <a:schemeClr val="accent4">
                <a:lumMod val="40000"/>
                <a:lumOff val="60000"/>
              </a:schemeClr>
            </a:solidFill>
            <a:ln w="9525">
              <a:solidFill>
                <a:schemeClr val="tx1"/>
              </a:solidFill>
              <a:miter lim="800000"/>
              <a:headEnd/>
              <a:tailEnd/>
            </a:ln>
            <a:effectLst/>
          </p:spPr>
          <p:txBody>
            <a:bodyPr wrap="none" anchor="ctr"/>
            <a:lstStyle/>
            <a:p>
              <a:pPr>
                <a:defRPr/>
              </a:pPr>
              <a:endParaRPr lang="en-US"/>
            </a:p>
          </p:txBody>
        </p:sp>
        <p:sp>
          <p:nvSpPr>
            <p:cNvPr id="36" name="Text Box 14"/>
            <p:cNvSpPr txBox="1">
              <a:spLocks noChangeArrowheads="1"/>
            </p:cNvSpPr>
            <p:nvPr/>
          </p:nvSpPr>
          <p:spPr bwMode="auto">
            <a:xfrm>
              <a:off x="1126" y="2114"/>
              <a:ext cx="5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r>
                <a:rPr lang="tr-TR" altLang="en-US">
                  <a:solidFill>
                    <a:srgbClr val="FF0000"/>
                  </a:solidFill>
                </a:rPr>
                <a:t>1</a:t>
              </a:r>
              <a:endParaRPr lang="en-US" altLang="en-US">
                <a:solidFill>
                  <a:srgbClr val="FF0000"/>
                </a:solidFill>
              </a:endParaRPr>
            </a:p>
          </p:txBody>
        </p:sp>
      </p:grpSp>
      <p:sp>
        <p:nvSpPr>
          <p:cNvPr id="33" name="Line 13"/>
          <p:cNvSpPr>
            <a:spLocks noChangeShapeType="1"/>
          </p:cNvSpPr>
          <p:nvPr/>
        </p:nvSpPr>
        <p:spPr bwMode="auto">
          <a:xfrm>
            <a:off x="8593458" y="2227463"/>
            <a:ext cx="4633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Text Box 5"/>
          <p:cNvSpPr txBox="1">
            <a:spLocks noChangeArrowheads="1"/>
          </p:cNvSpPr>
          <p:nvPr/>
        </p:nvSpPr>
        <p:spPr bwMode="auto">
          <a:xfrm>
            <a:off x="8618888" y="3396966"/>
            <a:ext cx="4125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pPr>
              <a:spcBef>
                <a:spcPct val="50000"/>
              </a:spcBef>
            </a:pPr>
            <a:r>
              <a:rPr lang="tr-TR" altLang="en-US" sz="3600" dirty="0"/>
              <a:t>Y</a:t>
            </a:r>
            <a:endParaRPr lang="en-US" altLang="en-US" sz="3600" dirty="0"/>
          </a:p>
        </p:txBody>
      </p:sp>
      <p:sp>
        <p:nvSpPr>
          <p:cNvPr id="4" name="TextBox 3">
            <a:extLst>
              <a:ext uri="{FF2B5EF4-FFF2-40B4-BE49-F238E27FC236}">
                <a16:creationId xmlns:a16="http://schemas.microsoft.com/office/drawing/2014/main" id="{DE282AD8-C911-50FB-22D7-865078688E29}"/>
              </a:ext>
            </a:extLst>
          </p:cNvPr>
          <p:cNvSpPr txBox="1"/>
          <p:nvPr/>
        </p:nvSpPr>
        <p:spPr>
          <a:xfrm>
            <a:off x="3497441" y="5612595"/>
            <a:ext cx="2475871" cy="369332"/>
          </a:xfrm>
          <a:prstGeom prst="rect">
            <a:avLst/>
          </a:prstGeom>
          <a:noFill/>
        </p:spPr>
        <p:txBody>
          <a:bodyPr wrap="none" rtlCol="0">
            <a:spAutoFit/>
          </a:bodyPr>
          <a:lstStyle/>
          <a:p>
            <a:r>
              <a:rPr lang="en-TR" dirty="0"/>
              <a:t>Independent Variables</a:t>
            </a:r>
          </a:p>
        </p:txBody>
      </p:sp>
      <p:sp>
        <p:nvSpPr>
          <p:cNvPr id="5" name="TextBox 4">
            <a:extLst>
              <a:ext uri="{FF2B5EF4-FFF2-40B4-BE49-F238E27FC236}">
                <a16:creationId xmlns:a16="http://schemas.microsoft.com/office/drawing/2014/main" id="{7E21F37D-42BA-D7E8-9818-46E69A51CCD9}"/>
              </a:ext>
            </a:extLst>
          </p:cNvPr>
          <p:cNvSpPr txBox="1"/>
          <p:nvPr/>
        </p:nvSpPr>
        <p:spPr>
          <a:xfrm>
            <a:off x="8354543" y="5672013"/>
            <a:ext cx="2206566" cy="646331"/>
          </a:xfrm>
          <a:prstGeom prst="rect">
            <a:avLst/>
          </a:prstGeom>
          <a:noFill/>
        </p:spPr>
        <p:txBody>
          <a:bodyPr wrap="none" rtlCol="0">
            <a:spAutoFit/>
          </a:bodyPr>
          <a:lstStyle/>
          <a:p>
            <a:r>
              <a:rPr lang="en-TR" dirty="0"/>
              <a:t>Dependent Variable</a:t>
            </a:r>
            <a:br>
              <a:rPr lang="en-TR" dirty="0"/>
            </a:br>
            <a:r>
              <a:rPr lang="en-TR" dirty="0"/>
              <a:t>Label</a:t>
            </a:r>
          </a:p>
        </p:txBody>
      </p:sp>
    </p:spTree>
    <p:extLst>
      <p:ext uri="{BB962C8B-B14F-4D97-AF65-F5344CB8AC3E}">
        <p14:creationId xmlns:p14="http://schemas.microsoft.com/office/powerpoint/2010/main" val="2989400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en-GB" b="1" dirty="0"/>
              <a:t>Classification</a:t>
            </a:r>
            <a:endParaRPr lang="en-US" altLang="en-US" b="1" dirty="0"/>
          </a:p>
        </p:txBody>
      </p:sp>
      <p:sp>
        <p:nvSpPr>
          <p:cNvPr id="43011" name="Rectangle 3"/>
          <p:cNvSpPr>
            <a:spLocks noGrp="1" noChangeArrowheads="1"/>
          </p:cNvSpPr>
          <p:nvPr>
            <p:ph type="body" idx="1"/>
          </p:nvPr>
        </p:nvSpPr>
        <p:spPr/>
        <p:txBody>
          <a:bodyPr>
            <a:noAutofit/>
          </a:bodyPr>
          <a:lstStyle/>
          <a:p>
            <a:pPr>
              <a:lnSpc>
                <a:spcPct val="120000"/>
              </a:lnSpc>
              <a:spcBef>
                <a:spcPts val="600"/>
              </a:spcBef>
            </a:pPr>
            <a:r>
              <a:rPr lang="en-US" sz="2400" dirty="0">
                <a:latin typeface="Arial" panose="020B0604020202020204" pitchFamily="34" charset="0"/>
                <a:cs typeface="Arial" panose="020B0604020202020204" pitchFamily="34" charset="0"/>
              </a:rPr>
              <a:t>Classification is the most common learning task in data mining</a:t>
            </a:r>
          </a:p>
          <a:p>
            <a:pPr>
              <a:lnSpc>
                <a:spcPct val="120000"/>
              </a:lnSpc>
              <a:spcBef>
                <a:spcPts val="600"/>
              </a:spcBef>
            </a:pPr>
            <a:r>
              <a:rPr lang="en-US" sz="2400" dirty="0">
                <a:latin typeface="Arial" panose="020B0604020202020204" pitchFamily="34" charset="0"/>
                <a:cs typeface="Arial" panose="020B0604020202020204" pitchFamily="34" charset="0"/>
              </a:rPr>
              <a:t>Many methods have been proposed</a:t>
            </a:r>
          </a:p>
          <a:p>
            <a:pPr lvl="1">
              <a:lnSpc>
                <a:spcPct val="120000"/>
              </a:lnSpc>
              <a:spcBef>
                <a:spcPts val="600"/>
              </a:spcBef>
            </a:pPr>
            <a:r>
              <a:rPr lang="en-US" dirty="0">
                <a:latin typeface="Arial" panose="020B0604020202020204" pitchFamily="34" charset="0"/>
                <a:cs typeface="Arial" panose="020B0604020202020204" pitchFamily="34" charset="0"/>
              </a:rPr>
              <a:t>Decision trees, neural networks, support vector machines, logistic regression, etc.</a:t>
            </a:r>
          </a:p>
          <a:p>
            <a:pPr>
              <a:lnSpc>
                <a:spcPct val="120000"/>
              </a:lnSpc>
              <a:spcBef>
                <a:spcPts val="600"/>
              </a:spcBef>
            </a:pPr>
            <a:r>
              <a:rPr lang="en-US" sz="2400" dirty="0">
                <a:latin typeface="Arial" panose="020B0604020202020204" pitchFamily="34" charset="0"/>
                <a:cs typeface="Arial" panose="020B0604020202020204" pitchFamily="34" charset="0"/>
              </a:rPr>
              <a:t>The algorithm is trained on part of the data and the accuracy tested on independent data (or use cross-validation)</a:t>
            </a:r>
          </a:p>
          <a:p>
            <a:pPr>
              <a:lnSpc>
                <a:spcPct val="120000"/>
              </a:lnSpc>
              <a:spcBef>
                <a:spcPts val="600"/>
              </a:spcBef>
            </a:pPr>
            <a:r>
              <a:rPr lang="en-US" sz="2400" dirty="0">
                <a:latin typeface="Arial" panose="020B0604020202020204" pitchFamily="34" charset="0"/>
                <a:cs typeface="Arial" panose="020B0604020202020204" pitchFamily="34" charset="0"/>
              </a:rPr>
              <a:t>Optimization is relevant to many classification methods such as logistic regression, support vector machines, neural networks are all derived based on a particular optimization problem.</a:t>
            </a:r>
            <a:br>
              <a:rPr lang="en-US" sz="2400" dirty="0">
                <a:latin typeface="Arial" panose="020B0604020202020204" pitchFamily="34" charset="0"/>
                <a:cs typeface="Arial" panose="020B0604020202020204" pitchFamily="34" charset="0"/>
              </a:rPr>
            </a:br>
            <a:r>
              <a:rPr lang="en-GB" sz="2400" b="1" dirty="0"/>
              <a:t>Dependent variable (label) is discrete (aka class)</a:t>
            </a:r>
            <a:endParaRPr lang="en-US" sz="2400" dirty="0">
              <a:latin typeface="Arial" panose="020B0604020202020204" pitchFamily="34" charset="0"/>
              <a:cs typeface="Arial" panose="020B0604020202020204" pitchFamily="34" charset="0"/>
            </a:endParaRPr>
          </a:p>
          <a:p>
            <a:pPr>
              <a:spcBef>
                <a:spcPts val="525"/>
              </a:spcBef>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6073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en-GB" b="1" dirty="0"/>
              <a:t>Classification</a:t>
            </a:r>
            <a:endParaRPr lang="en-US" altLang="en-US" b="1" dirty="0"/>
          </a:p>
        </p:txBody>
      </p:sp>
      <p:sp>
        <p:nvSpPr>
          <p:cNvPr id="43011" name="Rectangle 3"/>
          <p:cNvSpPr>
            <a:spLocks noGrp="1" noChangeArrowheads="1"/>
          </p:cNvSpPr>
          <p:nvPr>
            <p:ph type="body" idx="1"/>
          </p:nvPr>
        </p:nvSpPr>
        <p:spPr/>
        <p:txBody>
          <a:bodyPr>
            <a:noAutofit/>
          </a:bodyPr>
          <a:lstStyle/>
          <a:p>
            <a:pPr>
              <a:lnSpc>
                <a:spcPct val="120000"/>
              </a:lnSpc>
              <a:spcBef>
                <a:spcPts val="600"/>
              </a:spcBef>
            </a:pPr>
            <a:r>
              <a:rPr lang="en-US" sz="2400" dirty="0">
                <a:latin typeface="Arial" panose="020B0604020202020204" pitchFamily="34" charset="0"/>
                <a:cs typeface="Arial" panose="020B0604020202020204" pitchFamily="34" charset="0"/>
              </a:rPr>
              <a:t>Example: </a:t>
            </a:r>
            <a:r>
              <a:rPr lang="en-GB" sz="2400" dirty="0">
                <a:latin typeface="Arial" panose="020B0604020202020204" pitchFamily="34" charset="0"/>
                <a:cs typeface="Arial" panose="020B0604020202020204" pitchFamily="34" charset="0"/>
              </a:rPr>
              <a:t>Given old data about customers and payments, predict new applicant’s loan eligibility.</a:t>
            </a:r>
          </a:p>
        </p:txBody>
      </p:sp>
      <p:sp>
        <p:nvSpPr>
          <p:cNvPr id="6" name="AutoShape 1"/>
          <p:cNvSpPr>
            <a:spLocks noChangeArrowheads="1"/>
          </p:cNvSpPr>
          <p:nvPr/>
        </p:nvSpPr>
        <p:spPr bwMode="auto">
          <a:xfrm>
            <a:off x="6858001" y="3778250"/>
            <a:ext cx="1597025" cy="1520825"/>
          </a:xfrm>
          <a:prstGeom prst="roundRect">
            <a:avLst>
              <a:gd name="adj" fmla="val 102"/>
            </a:avLst>
          </a:prstGeom>
          <a:solidFill>
            <a:srgbClr val="FFFFFF"/>
          </a:solidFill>
          <a:ln w="9525">
            <a:solidFill>
              <a:srgbClr val="000000"/>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7" name="AutoShape 2"/>
          <p:cNvSpPr>
            <a:spLocks noChangeArrowheads="1"/>
          </p:cNvSpPr>
          <p:nvPr/>
        </p:nvSpPr>
        <p:spPr bwMode="auto">
          <a:xfrm>
            <a:off x="4114801" y="3702050"/>
            <a:ext cx="2130425" cy="2054225"/>
          </a:xfrm>
          <a:prstGeom prst="roundRect">
            <a:avLst>
              <a:gd name="adj" fmla="val 74"/>
            </a:avLst>
          </a:prstGeom>
          <a:solidFill>
            <a:srgbClr val="FFFFFF"/>
          </a:solidFill>
          <a:ln w="9525">
            <a:solidFill>
              <a:srgbClr val="000000"/>
            </a:solidFill>
            <a:round/>
            <a:headEnd/>
            <a:tailEnd/>
          </a:ln>
        </p:spPr>
        <p:txBody>
          <a:bodyPr wrap="none" anchor="ctr"/>
          <a:lstStyle/>
          <a:p>
            <a:endParaRPr lang="en-US"/>
          </a:p>
        </p:txBody>
      </p:sp>
      <p:sp>
        <p:nvSpPr>
          <p:cNvPr id="8" name="AutoShape 3"/>
          <p:cNvSpPr>
            <a:spLocks noChangeArrowheads="1"/>
          </p:cNvSpPr>
          <p:nvPr/>
        </p:nvSpPr>
        <p:spPr bwMode="auto">
          <a:xfrm>
            <a:off x="1143001" y="3702050"/>
            <a:ext cx="2054225" cy="1978025"/>
          </a:xfrm>
          <a:prstGeom prst="roundRect">
            <a:avLst>
              <a:gd name="adj" fmla="val 79"/>
            </a:avLst>
          </a:prstGeom>
          <a:solidFill>
            <a:srgbClr val="FFFFFF"/>
          </a:solidFill>
          <a:ln w="9525">
            <a:solidFill>
              <a:srgbClr val="000000"/>
            </a:solidFill>
            <a:round/>
            <a:headEnd/>
            <a:tailEnd/>
          </a:ln>
        </p:spPr>
        <p:txBody>
          <a:bodyPr wrap="none" anchor="ctr"/>
          <a:lstStyle/>
          <a:p>
            <a:endParaRPr lang="en-US"/>
          </a:p>
        </p:txBody>
      </p:sp>
      <p:sp>
        <p:nvSpPr>
          <p:cNvPr id="9" name="Text Box 6"/>
          <p:cNvSpPr txBox="1">
            <a:spLocks noChangeArrowheads="1"/>
          </p:cNvSpPr>
          <p:nvPr/>
        </p:nvSpPr>
        <p:spPr bwMode="auto">
          <a:xfrm>
            <a:off x="1216027" y="3702050"/>
            <a:ext cx="1968500" cy="1978025"/>
          </a:xfrm>
          <a:prstGeom prst="rect">
            <a:avLst/>
          </a:prstGeom>
          <a:noFill/>
          <a:ln w="9525">
            <a:noFill/>
            <a:miter lim="800000"/>
            <a:headEnd/>
            <a:tailEnd/>
          </a:ln>
        </p:spPr>
        <p:txBody>
          <a:bodyPr lIns="18000" tIns="46800" rIns="18000" bIns="46800" anchor="ctr"/>
          <a:lstStyle/>
          <a:p>
            <a:pPr>
              <a:lnSpc>
                <a:spcPct val="72000"/>
              </a:lnSpc>
              <a:spcBef>
                <a:spcPts val="525"/>
              </a:spcBef>
              <a:tabLst>
                <a:tab pos="815975" algn="l"/>
                <a:tab pos="1633538" algn="l"/>
                <a:tab pos="1728788" algn="l"/>
              </a:tabLst>
            </a:pPr>
            <a:r>
              <a:rPr lang="en-GB" dirty="0">
                <a:latin typeface="Arial" panose="020B0604020202020204" pitchFamily="34" charset="0"/>
                <a:cs typeface="Arial" panose="020B0604020202020204" pitchFamily="34" charset="0"/>
              </a:rPr>
              <a:t>Age</a:t>
            </a:r>
          </a:p>
          <a:p>
            <a:pPr>
              <a:lnSpc>
                <a:spcPct val="72000"/>
              </a:lnSpc>
              <a:spcBef>
                <a:spcPts val="525"/>
              </a:spcBef>
              <a:tabLst>
                <a:tab pos="815975" algn="l"/>
                <a:tab pos="1633538" algn="l"/>
                <a:tab pos="1728788" algn="l"/>
              </a:tabLst>
            </a:pPr>
            <a:r>
              <a:rPr lang="en-GB" dirty="0">
                <a:latin typeface="Arial" panose="020B0604020202020204" pitchFamily="34" charset="0"/>
                <a:cs typeface="Arial" panose="020B0604020202020204" pitchFamily="34" charset="0"/>
              </a:rPr>
              <a:t>Salary</a:t>
            </a:r>
          </a:p>
          <a:p>
            <a:pPr>
              <a:lnSpc>
                <a:spcPct val="72000"/>
              </a:lnSpc>
              <a:spcBef>
                <a:spcPts val="525"/>
              </a:spcBef>
              <a:tabLst>
                <a:tab pos="815975" algn="l"/>
                <a:tab pos="1633538" algn="l"/>
                <a:tab pos="1728788" algn="l"/>
              </a:tabLst>
            </a:pPr>
            <a:r>
              <a:rPr lang="en-GB" dirty="0">
                <a:latin typeface="Arial" panose="020B0604020202020204" pitchFamily="34" charset="0"/>
                <a:cs typeface="Arial" panose="020B0604020202020204" pitchFamily="34" charset="0"/>
              </a:rPr>
              <a:t>Profession</a:t>
            </a:r>
          </a:p>
          <a:p>
            <a:pPr>
              <a:lnSpc>
                <a:spcPct val="72000"/>
              </a:lnSpc>
              <a:spcBef>
                <a:spcPts val="525"/>
              </a:spcBef>
              <a:tabLst>
                <a:tab pos="815975" algn="l"/>
                <a:tab pos="1633538" algn="l"/>
                <a:tab pos="1728788" algn="l"/>
              </a:tabLst>
            </a:pPr>
            <a:r>
              <a:rPr lang="en-GB" dirty="0">
                <a:latin typeface="Arial" panose="020B0604020202020204" pitchFamily="34" charset="0"/>
                <a:cs typeface="Arial" panose="020B0604020202020204" pitchFamily="34" charset="0"/>
              </a:rPr>
              <a:t>Location</a:t>
            </a:r>
          </a:p>
          <a:p>
            <a:pPr>
              <a:lnSpc>
                <a:spcPct val="72000"/>
              </a:lnSpc>
              <a:spcBef>
                <a:spcPts val="525"/>
              </a:spcBef>
              <a:tabLst>
                <a:tab pos="815975" algn="l"/>
                <a:tab pos="1633538" algn="l"/>
                <a:tab pos="1728788" algn="l"/>
              </a:tabLst>
            </a:pPr>
            <a:r>
              <a:rPr lang="en-GB" dirty="0">
                <a:solidFill>
                  <a:srgbClr val="FF0000"/>
                </a:solidFill>
                <a:latin typeface="Arial" panose="020B0604020202020204" pitchFamily="34" charset="0"/>
                <a:cs typeface="Arial" panose="020B0604020202020204" pitchFamily="34" charset="0"/>
              </a:rPr>
              <a:t>Customer type (0 Default, 1 Paid on time)</a:t>
            </a:r>
          </a:p>
        </p:txBody>
      </p:sp>
      <p:sp>
        <p:nvSpPr>
          <p:cNvPr id="10" name="Text Box 7"/>
          <p:cNvSpPr txBox="1">
            <a:spLocks noChangeArrowheads="1"/>
          </p:cNvSpPr>
          <p:nvPr/>
        </p:nvSpPr>
        <p:spPr bwMode="auto">
          <a:xfrm>
            <a:off x="814388" y="3227387"/>
            <a:ext cx="2711450" cy="454025"/>
          </a:xfrm>
          <a:prstGeom prst="rect">
            <a:avLst/>
          </a:prstGeom>
          <a:noFill/>
          <a:ln w="9525">
            <a:noFill/>
            <a:miter lim="800000"/>
            <a:headEnd/>
            <a:tailEnd/>
          </a:ln>
        </p:spPr>
        <p:txBody>
          <a:bodyPr lIns="18000" tIns="46800" rIns="18000" bIns="46800" anchor="ctr"/>
          <a:lstStyle/>
          <a:p>
            <a:pPr algn="ctr">
              <a:lnSpc>
                <a:spcPct val="72000"/>
              </a:lnSpc>
              <a:spcBef>
                <a:spcPts val="538"/>
              </a:spcBef>
              <a:tabLst>
                <a:tab pos="815975" algn="l"/>
                <a:tab pos="1633538" algn="l"/>
                <a:tab pos="2449513" algn="l"/>
                <a:tab pos="2592388" algn="l"/>
              </a:tabLst>
            </a:pPr>
            <a:r>
              <a:rPr lang="en-GB" b="1"/>
              <a:t>Previous customers</a:t>
            </a:r>
          </a:p>
        </p:txBody>
      </p:sp>
      <p:pic>
        <p:nvPicPr>
          <p:cNvPr id="11" name="Picture 8"/>
          <p:cNvPicPr>
            <a:picLocks noChangeAspect="1" noChangeArrowheads="1"/>
          </p:cNvPicPr>
          <p:nvPr/>
        </p:nvPicPr>
        <p:blipFill>
          <a:blip r:embed="rId2" cstate="print"/>
          <a:srcRect/>
          <a:stretch>
            <a:fillRect/>
          </a:stretch>
        </p:blipFill>
        <p:spPr bwMode="auto">
          <a:xfrm>
            <a:off x="4114800" y="3778250"/>
            <a:ext cx="1957388" cy="1825625"/>
          </a:xfrm>
          <a:prstGeom prst="rect">
            <a:avLst/>
          </a:prstGeom>
          <a:noFill/>
        </p:spPr>
      </p:pic>
      <p:sp>
        <p:nvSpPr>
          <p:cNvPr id="14" name="Line 11"/>
          <p:cNvSpPr>
            <a:spLocks noChangeShapeType="1"/>
          </p:cNvSpPr>
          <p:nvPr/>
        </p:nvSpPr>
        <p:spPr bwMode="auto">
          <a:xfrm>
            <a:off x="3200400" y="4464049"/>
            <a:ext cx="838200" cy="0"/>
          </a:xfrm>
          <a:prstGeom prst="line">
            <a:avLst/>
          </a:prstGeom>
          <a:noFill/>
          <a:ln w="9525">
            <a:solidFill>
              <a:srgbClr val="000000"/>
            </a:solidFill>
            <a:round/>
            <a:headEnd/>
            <a:tailEnd type="triangle" w="lg" len="lg"/>
          </a:ln>
        </p:spPr>
        <p:txBody>
          <a:bodyPr/>
          <a:lstStyle/>
          <a:p>
            <a:endParaRPr lang="en-US"/>
          </a:p>
        </p:txBody>
      </p:sp>
      <p:sp>
        <p:nvSpPr>
          <p:cNvPr id="15" name="Text Box 12"/>
          <p:cNvSpPr txBox="1">
            <a:spLocks noChangeArrowheads="1"/>
          </p:cNvSpPr>
          <p:nvPr/>
        </p:nvSpPr>
        <p:spPr bwMode="auto">
          <a:xfrm>
            <a:off x="4229100" y="3227388"/>
            <a:ext cx="1416050" cy="454025"/>
          </a:xfrm>
          <a:prstGeom prst="rect">
            <a:avLst/>
          </a:prstGeom>
          <a:noFill/>
          <a:ln w="9525">
            <a:noFill/>
            <a:miter lim="800000"/>
            <a:headEnd/>
            <a:tailEnd/>
          </a:ln>
        </p:spPr>
        <p:txBody>
          <a:bodyPr lIns="18000" tIns="46800" rIns="18000" bIns="46800" anchor="ctr"/>
          <a:lstStyle/>
          <a:p>
            <a:pPr algn="ctr">
              <a:lnSpc>
                <a:spcPct val="72000"/>
              </a:lnSpc>
              <a:spcBef>
                <a:spcPts val="538"/>
              </a:spcBef>
              <a:tabLst>
                <a:tab pos="815975" algn="l"/>
                <a:tab pos="863600" algn="l"/>
              </a:tabLst>
            </a:pPr>
            <a:r>
              <a:rPr lang="en-GB" b="1"/>
              <a:t>Classifier</a:t>
            </a:r>
          </a:p>
        </p:txBody>
      </p:sp>
      <p:sp>
        <p:nvSpPr>
          <p:cNvPr id="16" name="Line 13"/>
          <p:cNvSpPr>
            <a:spLocks noChangeShapeType="1"/>
          </p:cNvSpPr>
          <p:nvPr/>
        </p:nvSpPr>
        <p:spPr bwMode="auto">
          <a:xfrm>
            <a:off x="6245226" y="4446588"/>
            <a:ext cx="533400" cy="0"/>
          </a:xfrm>
          <a:prstGeom prst="line">
            <a:avLst/>
          </a:prstGeom>
          <a:noFill/>
          <a:ln w="9525">
            <a:solidFill>
              <a:srgbClr val="000000"/>
            </a:solidFill>
            <a:round/>
            <a:headEnd/>
            <a:tailEnd type="triangle" w="lg" len="lg"/>
          </a:ln>
        </p:spPr>
        <p:txBody>
          <a:bodyPr/>
          <a:lstStyle/>
          <a:p>
            <a:endParaRPr lang="en-US"/>
          </a:p>
        </p:txBody>
      </p:sp>
      <p:sp>
        <p:nvSpPr>
          <p:cNvPr id="18" name="Text Box 15"/>
          <p:cNvSpPr txBox="1">
            <a:spLocks noChangeArrowheads="1"/>
          </p:cNvSpPr>
          <p:nvPr/>
        </p:nvSpPr>
        <p:spPr bwMode="auto">
          <a:xfrm>
            <a:off x="6546852" y="3227387"/>
            <a:ext cx="2206625" cy="454025"/>
          </a:xfrm>
          <a:prstGeom prst="rect">
            <a:avLst/>
          </a:prstGeom>
          <a:noFill/>
          <a:ln w="9525">
            <a:noFill/>
            <a:miter lim="800000"/>
            <a:headEnd/>
            <a:tailEnd/>
          </a:ln>
        </p:spPr>
        <p:txBody>
          <a:bodyPr lIns="18000" tIns="46800" rIns="18000" bIns="46800" anchor="ctr"/>
          <a:lstStyle/>
          <a:p>
            <a:pPr algn="ctr">
              <a:lnSpc>
                <a:spcPct val="72000"/>
              </a:lnSpc>
              <a:spcBef>
                <a:spcPts val="538"/>
              </a:spcBef>
              <a:tabLst>
                <a:tab pos="815975" algn="l"/>
                <a:tab pos="1633538" algn="l"/>
                <a:tab pos="2052638" algn="l"/>
                <a:tab pos="2171700" algn="l"/>
              </a:tabLst>
            </a:pPr>
            <a:r>
              <a:rPr lang="en-GB" b="1" dirty="0"/>
              <a:t>Decision rules</a:t>
            </a:r>
          </a:p>
        </p:txBody>
      </p:sp>
      <p:sp>
        <p:nvSpPr>
          <p:cNvPr id="19" name="Text Box 16"/>
          <p:cNvSpPr txBox="1">
            <a:spLocks noChangeArrowheads="1"/>
          </p:cNvSpPr>
          <p:nvPr/>
        </p:nvSpPr>
        <p:spPr bwMode="auto">
          <a:xfrm>
            <a:off x="6837362" y="3769516"/>
            <a:ext cx="1368425" cy="363538"/>
          </a:xfrm>
          <a:prstGeom prst="rect">
            <a:avLst/>
          </a:prstGeom>
          <a:noFill/>
          <a:ln w="9525">
            <a:noFill/>
            <a:miter lim="800000"/>
            <a:headEnd/>
            <a:tailEnd/>
          </a:ln>
        </p:spPr>
        <p:txBody>
          <a:bodyPr lIns="18000" tIns="46800" rIns="18000" bIns="46800" anchor="ctr"/>
          <a:lstStyle/>
          <a:p>
            <a:pPr algn="ctr">
              <a:lnSpc>
                <a:spcPct val="72000"/>
              </a:lnSpc>
              <a:spcBef>
                <a:spcPts val="400"/>
              </a:spcBef>
              <a:tabLst>
                <a:tab pos="815975" algn="l"/>
                <a:tab pos="863600" algn="l"/>
              </a:tabLst>
            </a:pPr>
            <a:r>
              <a:rPr lang="en-GB" dirty="0">
                <a:latin typeface="Arial" panose="020B0604020202020204" pitchFamily="34" charset="0"/>
                <a:cs typeface="Arial" panose="020B0604020202020204" pitchFamily="34" charset="0"/>
              </a:rPr>
              <a:t>Salary &gt; X</a:t>
            </a:r>
          </a:p>
        </p:txBody>
      </p:sp>
      <p:sp>
        <p:nvSpPr>
          <p:cNvPr id="20" name="Line 17"/>
          <p:cNvSpPr>
            <a:spLocks noChangeShapeType="1"/>
          </p:cNvSpPr>
          <p:nvPr/>
        </p:nvSpPr>
        <p:spPr bwMode="auto">
          <a:xfrm flipH="1">
            <a:off x="7010400" y="4159249"/>
            <a:ext cx="381000" cy="457200"/>
          </a:xfrm>
          <a:prstGeom prst="line">
            <a:avLst/>
          </a:prstGeom>
          <a:noFill/>
          <a:ln w="9525">
            <a:solidFill>
              <a:srgbClr val="000000"/>
            </a:solidFill>
            <a:round/>
            <a:headEnd/>
            <a:tailEnd/>
          </a:ln>
        </p:spPr>
        <p:txBody>
          <a:bodyPr/>
          <a:lstStyle/>
          <a:p>
            <a:endParaRPr lang="en-US"/>
          </a:p>
        </p:txBody>
      </p:sp>
      <p:sp>
        <p:nvSpPr>
          <p:cNvPr id="21" name="Line 18"/>
          <p:cNvSpPr>
            <a:spLocks noChangeShapeType="1"/>
          </p:cNvSpPr>
          <p:nvPr/>
        </p:nvSpPr>
        <p:spPr bwMode="auto">
          <a:xfrm>
            <a:off x="7391400" y="4159249"/>
            <a:ext cx="457200" cy="381000"/>
          </a:xfrm>
          <a:prstGeom prst="line">
            <a:avLst/>
          </a:prstGeom>
          <a:noFill/>
          <a:ln w="9525">
            <a:solidFill>
              <a:srgbClr val="000000"/>
            </a:solidFill>
            <a:round/>
            <a:headEnd/>
            <a:tailEnd/>
          </a:ln>
        </p:spPr>
        <p:txBody>
          <a:bodyPr/>
          <a:lstStyle/>
          <a:p>
            <a:endParaRPr lang="en-US"/>
          </a:p>
        </p:txBody>
      </p:sp>
      <p:sp>
        <p:nvSpPr>
          <p:cNvPr id="22" name="Text Box 19"/>
          <p:cNvSpPr txBox="1">
            <a:spLocks noChangeArrowheads="1"/>
          </p:cNvSpPr>
          <p:nvPr/>
        </p:nvSpPr>
        <p:spPr bwMode="auto">
          <a:xfrm>
            <a:off x="7343776" y="4540842"/>
            <a:ext cx="1149350" cy="301625"/>
          </a:xfrm>
          <a:prstGeom prst="rect">
            <a:avLst/>
          </a:prstGeom>
          <a:noFill/>
          <a:ln w="9525">
            <a:noFill/>
            <a:miter lim="800000"/>
            <a:headEnd/>
            <a:tailEnd/>
          </a:ln>
        </p:spPr>
        <p:txBody>
          <a:bodyPr lIns="18000" tIns="46800" rIns="18000" bIns="46800" anchor="ctr"/>
          <a:lstStyle/>
          <a:p>
            <a:pPr algn="ctr">
              <a:lnSpc>
                <a:spcPct val="72000"/>
              </a:lnSpc>
              <a:spcBef>
                <a:spcPts val="313"/>
              </a:spcBef>
              <a:tabLst>
                <a:tab pos="815975" algn="l"/>
                <a:tab pos="863600" algn="l"/>
              </a:tabLst>
            </a:pPr>
            <a:r>
              <a:rPr lang="en-GB" sz="1400" dirty="0"/>
              <a:t>Prof = Exec</a:t>
            </a:r>
          </a:p>
        </p:txBody>
      </p:sp>
      <p:sp>
        <p:nvSpPr>
          <p:cNvPr id="23" name="Line 20"/>
          <p:cNvSpPr>
            <a:spLocks noChangeShapeType="1"/>
          </p:cNvSpPr>
          <p:nvPr/>
        </p:nvSpPr>
        <p:spPr bwMode="auto">
          <a:xfrm flipH="1">
            <a:off x="7315200" y="4825713"/>
            <a:ext cx="533400" cy="304800"/>
          </a:xfrm>
          <a:prstGeom prst="line">
            <a:avLst/>
          </a:prstGeom>
          <a:noFill/>
          <a:ln w="9525">
            <a:solidFill>
              <a:srgbClr val="000000"/>
            </a:solidFill>
            <a:round/>
            <a:headEnd/>
            <a:tailEnd/>
          </a:ln>
        </p:spPr>
        <p:txBody>
          <a:bodyPr/>
          <a:lstStyle/>
          <a:p>
            <a:endParaRPr lang="en-US"/>
          </a:p>
        </p:txBody>
      </p:sp>
      <p:sp>
        <p:nvSpPr>
          <p:cNvPr id="24" name="Line 21"/>
          <p:cNvSpPr>
            <a:spLocks noChangeShapeType="1"/>
          </p:cNvSpPr>
          <p:nvPr/>
        </p:nvSpPr>
        <p:spPr bwMode="auto">
          <a:xfrm>
            <a:off x="7848600" y="4825713"/>
            <a:ext cx="609600" cy="304800"/>
          </a:xfrm>
          <a:prstGeom prst="line">
            <a:avLst/>
          </a:prstGeom>
          <a:noFill/>
          <a:ln w="9525">
            <a:solidFill>
              <a:srgbClr val="000000"/>
            </a:solidFill>
            <a:round/>
            <a:headEnd/>
            <a:tailEnd/>
          </a:ln>
        </p:spPr>
        <p:txBody>
          <a:bodyPr/>
          <a:lstStyle/>
          <a:p>
            <a:endParaRPr lang="en-US"/>
          </a:p>
        </p:txBody>
      </p:sp>
      <p:sp>
        <p:nvSpPr>
          <p:cNvPr id="25" name="Line 22"/>
          <p:cNvSpPr>
            <a:spLocks noChangeShapeType="1"/>
          </p:cNvSpPr>
          <p:nvPr/>
        </p:nvSpPr>
        <p:spPr bwMode="auto">
          <a:xfrm>
            <a:off x="7010400" y="4616449"/>
            <a:ext cx="304800" cy="304800"/>
          </a:xfrm>
          <a:prstGeom prst="line">
            <a:avLst/>
          </a:prstGeom>
          <a:noFill/>
          <a:ln w="9525">
            <a:solidFill>
              <a:srgbClr val="000000"/>
            </a:solidFill>
            <a:round/>
            <a:headEnd/>
            <a:tailEnd/>
          </a:ln>
        </p:spPr>
        <p:txBody>
          <a:bodyPr/>
          <a:lstStyle/>
          <a:p>
            <a:endParaRPr lang="en-US"/>
          </a:p>
        </p:txBody>
      </p:sp>
      <p:sp>
        <p:nvSpPr>
          <p:cNvPr id="26" name="Line 23"/>
          <p:cNvSpPr>
            <a:spLocks noChangeShapeType="1"/>
          </p:cNvSpPr>
          <p:nvPr/>
        </p:nvSpPr>
        <p:spPr bwMode="auto">
          <a:xfrm flipH="1">
            <a:off x="6934200" y="4616449"/>
            <a:ext cx="76200" cy="304800"/>
          </a:xfrm>
          <a:prstGeom prst="line">
            <a:avLst/>
          </a:prstGeom>
          <a:noFill/>
          <a:ln w="9525">
            <a:solidFill>
              <a:srgbClr val="000000"/>
            </a:solidFill>
            <a:round/>
            <a:headEnd/>
            <a:tailEnd/>
          </a:ln>
        </p:spPr>
        <p:txBody>
          <a:bodyPr/>
          <a:lstStyle/>
          <a:p>
            <a:endParaRPr lang="en-US"/>
          </a:p>
        </p:txBody>
      </p:sp>
      <p:sp>
        <p:nvSpPr>
          <p:cNvPr id="27" name="Text Box 24"/>
          <p:cNvSpPr txBox="1">
            <a:spLocks noChangeArrowheads="1"/>
          </p:cNvSpPr>
          <p:nvPr/>
        </p:nvSpPr>
        <p:spPr bwMode="auto">
          <a:xfrm>
            <a:off x="6387306" y="6191441"/>
            <a:ext cx="2465388" cy="393700"/>
          </a:xfrm>
          <a:prstGeom prst="rect">
            <a:avLst/>
          </a:prstGeom>
          <a:noFill/>
          <a:ln w="9525">
            <a:noFill/>
            <a:miter lim="800000"/>
            <a:headEnd/>
            <a:tailEnd/>
          </a:ln>
        </p:spPr>
        <p:txBody>
          <a:bodyPr lIns="18000" tIns="46800" rIns="18000" bIns="46800" anchor="ctr"/>
          <a:lstStyle/>
          <a:p>
            <a:pPr algn="ctr">
              <a:lnSpc>
                <a:spcPct val="72000"/>
              </a:lnSpc>
              <a:spcBef>
                <a:spcPts val="450"/>
              </a:spcBef>
              <a:tabLst>
                <a:tab pos="815975" algn="l"/>
                <a:tab pos="1633538" algn="l"/>
                <a:tab pos="2052638" algn="l"/>
                <a:tab pos="2171700" algn="l"/>
              </a:tabLst>
            </a:pPr>
            <a:r>
              <a:rPr lang="en-GB" sz="2000" b="1" dirty="0">
                <a:latin typeface="Arial" panose="020B0604020202020204" pitchFamily="34" charset="0"/>
                <a:cs typeface="Arial" panose="020B0604020202020204" pitchFamily="34" charset="0"/>
              </a:rPr>
              <a:t>New applicant’s data</a:t>
            </a:r>
          </a:p>
        </p:txBody>
      </p:sp>
      <p:sp>
        <p:nvSpPr>
          <p:cNvPr id="28" name="Line 25"/>
          <p:cNvSpPr>
            <a:spLocks noChangeShapeType="1"/>
          </p:cNvSpPr>
          <p:nvPr/>
        </p:nvSpPr>
        <p:spPr bwMode="auto">
          <a:xfrm flipH="1" flipV="1">
            <a:off x="7613176" y="5416125"/>
            <a:ext cx="13647" cy="703263"/>
          </a:xfrm>
          <a:prstGeom prst="line">
            <a:avLst/>
          </a:prstGeom>
          <a:noFill/>
          <a:ln w="9525">
            <a:solidFill>
              <a:srgbClr val="000000"/>
            </a:solidFill>
            <a:round/>
            <a:headEnd/>
            <a:tailEnd type="triangle" w="lg" len="lg"/>
          </a:ln>
        </p:spPr>
        <p:txBody>
          <a:bodyPr/>
          <a:lstStyle/>
          <a:p>
            <a:endParaRPr lang="en-US"/>
          </a:p>
        </p:txBody>
      </p:sp>
      <p:sp>
        <p:nvSpPr>
          <p:cNvPr id="29" name="Line 26"/>
          <p:cNvSpPr>
            <a:spLocks noChangeShapeType="1"/>
          </p:cNvSpPr>
          <p:nvPr/>
        </p:nvSpPr>
        <p:spPr bwMode="auto">
          <a:xfrm>
            <a:off x="8534400" y="4464049"/>
            <a:ext cx="533400" cy="0"/>
          </a:xfrm>
          <a:prstGeom prst="line">
            <a:avLst/>
          </a:prstGeom>
          <a:noFill/>
          <a:ln w="9525">
            <a:solidFill>
              <a:srgbClr val="000000"/>
            </a:solidFill>
            <a:round/>
            <a:headEnd/>
            <a:tailEnd type="triangle" w="lg" len="lg"/>
          </a:ln>
        </p:spPr>
        <p:txBody>
          <a:bodyPr/>
          <a:lstStyle/>
          <a:p>
            <a:endParaRPr lang="en-US"/>
          </a:p>
        </p:txBody>
      </p:sp>
      <p:sp>
        <p:nvSpPr>
          <p:cNvPr id="30" name="Text Box 27"/>
          <p:cNvSpPr txBox="1">
            <a:spLocks noChangeArrowheads="1"/>
          </p:cNvSpPr>
          <p:nvPr/>
        </p:nvSpPr>
        <p:spPr bwMode="auto">
          <a:xfrm>
            <a:off x="9137649" y="4083050"/>
            <a:ext cx="2094457" cy="847725"/>
          </a:xfrm>
          <a:prstGeom prst="rect">
            <a:avLst/>
          </a:prstGeom>
          <a:noFill/>
          <a:ln w="9525">
            <a:noFill/>
            <a:miter lim="800000"/>
            <a:headEnd/>
            <a:tailEnd/>
          </a:ln>
        </p:spPr>
        <p:txBody>
          <a:bodyPr lIns="18000" tIns="46800" rIns="18000" bIns="46800" anchor="ctr"/>
          <a:lstStyle/>
          <a:p>
            <a:pPr>
              <a:lnSpc>
                <a:spcPct val="72000"/>
              </a:lnSpc>
              <a:spcBef>
                <a:spcPts val="525"/>
              </a:spcBef>
              <a:tabLst>
                <a:tab pos="815975" algn="l"/>
                <a:tab pos="863600" algn="l"/>
              </a:tabLst>
            </a:pPr>
            <a:r>
              <a:rPr lang="en-GB" dirty="0">
                <a:latin typeface="Arial" panose="020B0604020202020204" pitchFamily="34" charset="0"/>
                <a:cs typeface="Arial" panose="020B0604020202020204" pitchFamily="34" charset="0"/>
              </a:rPr>
              <a:t>Good</a:t>
            </a:r>
            <a:r>
              <a:rPr lang="tr-TR" dirty="0">
                <a:latin typeface="Arial" panose="020B0604020202020204" pitchFamily="34" charset="0"/>
                <a:cs typeface="Arial" panose="020B0604020202020204" pitchFamily="34" charset="0"/>
              </a:rPr>
              <a:t> / B</a:t>
            </a:r>
            <a:r>
              <a:rPr lang="en-GB" dirty="0">
                <a:latin typeface="Arial" panose="020B0604020202020204" pitchFamily="34" charset="0"/>
                <a:cs typeface="Arial" panose="020B0604020202020204" pitchFamily="34" charset="0"/>
              </a:rPr>
              <a:t>ad</a:t>
            </a:r>
          </a:p>
        </p:txBody>
      </p:sp>
    </p:spTree>
    <p:extLst>
      <p:ext uri="{BB962C8B-B14F-4D97-AF65-F5344CB8AC3E}">
        <p14:creationId xmlns:p14="http://schemas.microsoft.com/office/powerpoint/2010/main" val="1940429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b="1" dirty="0"/>
              <a:t>Regression</a:t>
            </a:r>
          </a:p>
        </p:txBody>
      </p:sp>
      <p:sp>
        <p:nvSpPr>
          <p:cNvPr id="16" name="Rectangle 3"/>
          <p:cNvSpPr txBox="1">
            <a:spLocks noChangeArrowheads="1"/>
          </p:cNvSpPr>
          <p:nvPr/>
        </p:nvSpPr>
        <p:spPr>
          <a:xfrm>
            <a:off x="838200" y="1690688"/>
            <a:ext cx="10515600" cy="492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en-US" sz="2400" dirty="0">
                <a:latin typeface="Arial" panose="020B0604020202020204" pitchFamily="34" charset="0"/>
                <a:cs typeface="Arial" panose="020B0604020202020204" pitchFamily="34" charset="0"/>
              </a:rPr>
              <a:t>Regression is a set of statistical processes that are used to establish the relationship between variables.</a:t>
            </a:r>
          </a:p>
          <a:p>
            <a:pPr>
              <a:lnSpc>
                <a:spcPct val="110000"/>
              </a:lnSpc>
              <a:spcBef>
                <a:spcPts val="600"/>
              </a:spcBef>
            </a:pPr>
            <a:r>
              <a:rPr lang="en-US" sz="2400" dirty="0">
                <a:latin typeface="Arial" panose="020B0604020202020204" pitchFamily="34" charset="0"/>
                <a:cs typeface="Arial" panose="020B0604020202020204" pitchFamily="34" charset="0"/>
              </a:rPr>
              <a:t>It is used to understand how a variable changes with respect to the change in a particular variable given that the other variables are unchanged.</a:t>
            </a:r>
          </a:p>
          <a:p>
            <a:pPr>
              <a:lnSpc>
                <a:spcPct val="110000"/>
              </a:lnSpc>
              <a:spcBef>
                <a:spcPts val="600"/>
              </a:spcBef>
            </a:pPr>
            <a:r>
              <a:rPr lang="en-US" sz="2400" dirty="0">
                <a:latin typeface="Arial" panose="020B0604020202020204" pitchFamily="34" charset="0"/>
                <a:cs typeface="Arial" panose="020B0604020202020204" pitchFamily="34" charset="0"/>
              </a:rPr>
              <a:t>Unlike </a:t>
            </a:r>
            <a:r>
              <a:rPr lang="en-US" sz="2400" i="1" dirty="0">
                <a:latin typeface="Arial" panose="020B0604020202020204" pitchFamily="34" charset="0"/>
                <a:cs typeface="Arial" panose="020B0604020202020204" pitchFamily="34" charset="0"/>
              </a:rPr>
              <a:t>Multivariate Analysis </a:t>
            </a:r>
            <a:r>
              <a:rPr lang="en-US" sz="2400" dirty="0">
                <a:latin typeface="Arial" panose="020B0604020202020204" pitchFamily="34" charset="0"/>
                <a:cs typeface="Arial" panose="020B0604020202020204" pitchFamily="34" charset="0"/>
              </a:rPr>
              <a:t>where there is no particular differentiation among the variables, in regression some variables are treated as independent and some variables are treated as dependent variable.</a:t>
            </a:r>
          </a:p>
          <a:p>
            <a:pPr>
              <a:lnSpc>
                <a:spcPct val="110000"/>
              </a:lnSpc>
              <a:spcBef>
                <a:spcPts val="600"/>
              </a:spcBef>
            </a:pPr>
            <a:r>
              <a:rPr lang="en-US" sz="2400" b="1" dirty="0">
                <a:latin typeface="Arial" panose="020B0604020202020204" pitchFamily="34" charset="0"/>
                <a:cs typeface="Arial" panose="020B0604020202020204" pitchFamily="34" charset="0"/>
              </a:rPr>
              <a:t>Regression Analysis </a:t>
            </a:r>
            <a:r>
              <a:rPr lang="en-US" sz="2400" dirty="0">
                <a:latin typeface="Arial" panose="020B0604020202020204" pitchFamily="34" charset="0"/>
                <a:cs typeface="Arial" panose="020B0604020202020204" pitchFamily="34" charset="0"/>
              </a:rPr>
              <a:t>estimates </a:t>
            </a:r>
            <a:r>
              <a:rPr lang="en-US" sz="2400" b="1" dirty="0">
                <a:latin typeface="Arial" panose="020B0604020202020204" pitchFamily="34" charset="0"/>
                <a:cs typeface="Arial" panose="020B0604020202020204" pitchFamily="34" charset="0"/>
              </a:rPr>
              <a:t>the conditional probability distribution </a:t>
            </a:r>
            <a:r>
              <a:rPr lang="en-US" sz="2400" dirty="0">
                <a:latin typeface="Arial" panose="020B0604020202020204" pitchFamily="34" charset="0"/>
                <a:cs typeface="Arial" panose="020B0604020202020204" pitchFamily="34" charset="0"/>
              </a:rPr>
              <a:t>of the dependent variable given the independent variables.</a:t>
            </a:r>
          </a:p>
          <a:p>
            <a:pPr>
              <a:lnSpc>
                <a:spcPct val="110000"/>
              </a:lnSpc>
              <a:spcBef>
                <a:spcPts val="600"/>
              </a:spcBef>
            </a:pPr>
            <a:r>
              <a:rPr lang="en-US" sz="2400" b="1" dirty="0"/>
              <a:t>Dependent variable (label) is continuous (aka response)</a:t>
            </a:r>
            <a:endParaRPr lang="en-US" sz="2400" dirty="0">
              <a:latin typeface="Arial" panose="020B0604020202020204" pitchFamily="34" charset="0"/>
              <a:cs typeface="Arial" panose="020B0604020202020204" pitchFamily="34" charset="0"/>
            </a:endParaRPr>
          </a:p>
          <a:p>
            <a:pPr>
              <a:lnSpc>
                <a:spcPct val="110000"/>
              </a:lnSpc>
              <a:spcBef>
                <a:spcPts val="600"/>
              </a:spcBef>
            </a:pPr>
            <a:endParaRPr lang="en-US" dirty="0">
              <a:latin typeface="Arial" panose="020B0604020202020204" pitchFamily="34" charset="0"/>
              <a:cs typeface="Arial" panose="020B0604020202020204" pitchFamily="34" charset="0"/>
            </a:endParaRPr>
          </a:p>
          <a:p>
            <a:pPr algn="just">
              <a:lnSpc>
                <a:spcPct val="110000"/>
              </a:lnSpc>
              <a:spcBef>
                <a:spcPts val="600"/>
              </a:spcBef>
            </a:pPr>
            <a:endParaRPr lang="tr-TR" sz="2400" dirty="0">
              <a:latin typeface="Arial" panose="020B0604020202020204" pitchFamily="34" charset="0"/>
              <a:cs typeface="Arial" panose="020B0604020202020204" pitchFamily="34" charset="0"/>
            </a:endParaRPr>
          </a:p>
          <a:p>
            <a:pPr algn="just">
              <a:lnSpc>
                <a:spcPct val="110000"/>
              </a:lnSpc>
              <a:spcBef>
                <a:spcPts val="600"/>
              </a:spcBef>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829709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1" dirty="0"/>
              <a:t>Unsupervised Learning </a:t>
            </a:r>
            <a:endParaRPr lang="en-US" dirty="0"/>
          </a:p>
        </p:txBody>
      </p:sp>
      <p:sp>
        <p:nvSpPr>
          <p:cNvPr id="25" name="Rectangle 4"/>
          <p:cNvSpPr>
            <a:spLocks noChangeArrowheads="1"/>
          </p:cNvSpPr>
          <p:nvPr/>
        </p:nvSpPr>
        <p:spPr bwMode="auto">
          <a:xfrm>
            <a:off x="1542911" y="2408252"/>
            <a:ext cx="6796164" cy="3092051"/>
          </a:xfrm>
          <a:prstGeom prst="rect">
            <a:avLst/>
          </a:prstGeom>
          <a:solidFill>
            <a:srgbClr val="F5B4A9"/>
          </a:solidFill>
          <a:ln w="9525">
            <a:solidFill>
              <a:schemeClr val="tx1"/>
            </a:solidFill>
            <a:miter lim="800000"/>
            <a:headEnd/>
            <a:tailEnd/>
          </a:ln>
        </p:spPr>
        <p:txBody>
          <a:bodyPr wrap="none" anchor="ct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endParaRPr lang="en-US" altLang="en-US"/>
          </a:p>
        </p:txBody>
      </p:sp>
      <p:sp>
        <p:nvSpPr>
          <p:cNvPr id="26" name="Text Box 5"/>
          <p:cNvSpPr txBox="1">
            <a:spLocks noChangeArrowheads="1"/>
          </p:cNvSpPr>
          <p:nvPr/>
        </p:nvSpPr>
        <p:spPr bwMode="auto">
          <a:xfrm>
            <a:off x="4735377" y="3521391"/>
            <a:ext cx="5236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pPr>
              <a:spcBef>
                <a:spcPct val="50000"/>
              </a:spcBef>
            </a:pPr>
            <a:r>
              <a:rPr lang="en-US" altLang="en-US" sz="3600"/>
              <a:t>X</a:t>
            </a:r>
          </a:p>
        </p:txBody>
      </p:sp>
      <p:sp>
        <p:nvSpPr>
          <p:cNvPr id="27" name="Line 6"/>
          <p:cNvSpPr>
            <a:spLocks noChangeShapeType="1"/>
          </p:cNvSpPr>
          <p:nvPr/>
        </p:nvSpPr>
        <p:spPr bwMode="auto">
          <a:xfrm>
            <a:off x="1527441" y="2233054"/>
            <a:ext cx="682710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7"/>
          <p:cNvSpPr txBox="1">
            <a:spLocks noChangeArrowheads="1"/>
          </p:cNvSpPr>
          <p:nvPr/>
        </p:nvSpPr>
        <p:spPr bwMode="auto">
          <a:xfrm>
            <a:off x="4798332" y="1729827"/>
            <a:ext cx="397769" cy="39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r>
              <a:rPr lang="tr-TR" altLang="en-US">
                <a:solidFill>
                  <a:srgbClr val="FF0000"/>
                </a:solidFill>
              </a:rPr>
              <a:t>m</a:t>
            </a:r>
            <a:endParaRPr lang="en-US" altLang="en-US">
              <a:solidFill>
                <a:srgbClr val="FF0000"/>
              </a:solidFill>
            </a:endParaRPr>
          </a:p>
        </p:txBody>
      </p:sp>
      <p:sp>
        <p:nvSpPr>
          <p:cNvPr id="29" name="Line 8"/>
          <p:cNvSpPr>
            <a:spLocks noChangeShapeType="1"/>
          </p:cNvSpPr>
          <p:nvPr/>
        </p:nvSpPr>
        <p:spPr bwMode="auto">
          <a:xfrm flipH="1">
            <a:off x="1353842" y="2380295"/>
            <a:ext cx="0" cy="315728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Text Box 9"/>
          <p:cNvSpPr txBox="1">
            <a:spLocks noChangeArrowheads="1"/>
          </p:cNvSpPr>
          <p:nvPr/>
        </p:nvSpPr>
        <p:spPr bwMode="auto">
          <a:xfrm>
            <a:off x="838200" y="3645818"/>
            <a:ext cx="335292" cy="39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rgbClr val="000000"/>
                </a:solidFill>
                <a:latin typeface="Arial" panose="020B0604020202020204" pitchFamily="34" charset="0"/>
              </a:defRPr>
            </a:lvl1pPr>
            <a:lvl2pPr marL="742950" indent="-285750">
              <a:defRPr sz="1600" b="1">
                <a:solidFill>
                  <a:srgbClr val="000000"/>
                </a:solidFill>
                <a:latin typeface="Arial" panose="020B0604020202020204" pitchFamily="34" charset="0"/>
              </a:defRPr>
            </a:lvl2pPr>
            <a:lvl3pPr marL="1143000" indent="-228600">
              <a:defRPr sz="1600" b="1">
                <a:solidFill>
                  <a:srgbClr val="000000"/>
                </a:solidFill>
                <a:latin typeface="Arial" panose="020B0604020202020204" pitchFamily="34" charset="0"/>
              </a:defRPr>
            </a:lvl3pPr>
            <a:lvl4pPr marL="1600200" indent="-228600">
              <a:defRPr sz="1600" b="1">
                <a:solidFill>
                  <a:srgbClr val="000000"/>
                </a:solidFill>
                <a:latin typeface="Arial" panose="020B0604020202020204" pitchFamily="34" charset="0"/>
              </a:defRPr>
            </a:lvl4pPr>
            <a:lvl5pPr marL="2057400" indent="-228600">
              <a:defRPr sz="1600" b="1">
                <a:solidFill>
                  <a:srgbClr val="000000"/>
                </a:solidFill>
                <a:latin typeface="Arial" panose="020B0604020202020204" pitchFamily="34" charset="0"/>
              </a:defRPr>
            </a:lvl5pPr>
            <a:lvl6pPr marL="2514600" indent="-228600" eaLnBrk="0" fontAlgn="base" hangingPunct="0">
              <a:spcBef>
                <a:spcPct val="0"/>
              </a:spcBef>
              <a:spcAft>
                <a:spcPct val="0"/>
              </a:spcAft>
              <a:defRPr sz="1600" b="1">
                <a:solidFill>
                  <a:srgbClr val="000000"/>
                </a:solidFill>
                <a:latin typeface="Arial" panose="020B0604020202020204" pitchFamily="34" charset="0"/>
              </a:defRPr>
            </a:lvl6pPr>
            <a:lvl7pPr marL="2971800" indent="-228600" eaLnBrk="0" fontAlgn="base" hangingPunct="0">
              <a:spcBef>
                <a:spcPct val="0"/>
              </a:spcBef>
              <a:spcAft>
                <a:spcPct val="0"/>
              </a:spcAft>
              <a:defRPr sz="1600" b="1">
                <a:solidFill>
                  <a:srgbClr val="000000"/>
                </a:solidFill>
                <a:latin typeface="Arial" panose="020B0604020202020204" pitchFamily="34" charset="0"/>
              </a:defRPr>
            </a:lvl7pPr>
            <a:lvl8pPr marL="3429000" indent="-228600" eaLnBrk="0" fontAlgn="base" hangingPunct="0">
              <a:spcBef>
                <a:spcPct val="0"/>
              </a:spcBef>
              <a:spcAft>
                <a:spcPct val="0"/>
              </a:spcAft>
              <a:defRPr sz="1600" b="1">
                <a:solidFill>
                  <a:srgbClr val="000000"/>
                </a:solidFill>
                <a:latin typeface="Arial" panose="020B0604020202020204" pitchFamily="34" charset="0"/>
              </a:defRPr>
            </a:lvl8pPr>
            <a:lvl9pPr marL="3886200" indent="-228600" eaLnBrk="0" fontAlgn="base" hangingPunct="0">
              <a:spcBef>
                <a:spcPct val="0"/>
              </a:spcBef>
              <a:spcAft>
                <a:spcPct val="0"/>
              </a:spcAft>
              <a:defRPr sz="1600" b="1">
                <a:solidFill>
                  <a:srgbClr val="000000"/>
                </a:solidFill>
                <a:latin typeface="Arial" panose="020B0604020202020204" pitchFamily="34" charset="0"/>
              </a:defRPr>
            </a:lvl9pPr>
          </a:lstStyle>
          <a:p>
            <a:r>
              <a:rPr lang="tr-TR" altLang="en-US" i="1">
                <a:solidFill>
                  <a:srgbClr val="FF0000"/>
                </a:solidFill>
              </a:rPr>
              <a:t>n</a:t>
            </a:r>
            <a:endParaRPr lang="en-US" altLang="en-US" i="1">
              <a:solidFill>
                <a:srgbClr val="FF0000"/>
              </a:solidFill>
            </a:endParaRPr>
          </a:p>
        </p:txBody>
      </p:sp>
    </p:spTree>
    <p:extLst>
      <p:ext uri="{BB962C8B-B14F-4D97-AF65-F5344CB8AC3E}">
        <p14:creationId xmlns:p14="http://schemas.microsoft.com/office/powerpoint/2010/main" val="3597807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b="1" dirty="0"/>
              <a:t>Unsupervised Learning</a:t>
            </a:r>
          </a:p>
        </p:txBody>
      </p:sp>
      <p:sp>
        <p:nvSpPr>
          <p:cNvPr id="197635" name="Rectangle 3"/>
          <p:cNvSpPr>
            <a:spLocks noGrp="1" noChangeArrowheads="1"/>
          </p:cNvSpPr>
          <p:nvPr>
            <p:ph type="body" idx="1"/>
          </p:nvPr>
        </p:nvSpPr>
        <p:spPr>
          <a:xfrm>
            <a:off x="838199" y="1825625"/>
            <a:ext cx="11215255" cy="4351338"/>
          </a:xfrm>
        </p:spPr>
        <p:txBody>
          <a:bodyPr>
            <a:normAutofit/>
          </a:bodyPr>
          <a:lstStyle/>
          <a:p>
            <a:pPr>
              <a:lnSpc>
                <a:spcPct val="120000"/>
              </a:lnSpc>
              <a:spcBef>
                <a:spcPts val="600"/>
              </a:spcBef>
            </a:pPr>
            <a:endParaRPr lang="en-US" sz="2400" dirty="0">
              <a:latin typeface="Arial" panose="020B0604020202020204" pitchFamily="34" charset="0"/>
              <a:cs typeface="Arial" panose="020B0604020202020204" pitchFamily="34" charset="0"/>
            </a:endParaRPr>
          </a:p>
          <a:p>
            <a:pPr>
              <a:lnSpc>
                <a:spcPct val="120000"/>
              </a:lnSpc>
              <a:spcBef>
                <a:spcPts val="600"/>
              </a:spcBef>
            </a:pPr>
            <a:r>
              <a:rPr lang="en-US" sz="2400" dirty="0">
                <a:latin typeface="Arial" panose="020B0604020202020204" pitchFamily="34" charset="0"/>
                <a:cs typeface="Arial" panose="020B0604020202020204" pitchFamily="34" charset="0"/>
              </a:rPr>
              <a:t>Now we do not have labeled data to train (unsupervised learning)</a:t>
            </a:r>
          </a:p>
          <a:p>
            <a:pPr>
              <a:lnSpc>
                <a:spcPct val="120000"/>
              </a:lnSpc>
              <a:spcBef>
                <a:spcPts val="600"/>
              </a:spcBef>
            </a:pPr>
            <a:r>
              <a:rPr lang="en-US" sz="2400" dirty="0">
                <a:latin typeface="Arial" panose="020B0604020202020204" pitchFamily="34" charset="0"/>
                <a:cs typeface="Arial" panose="020B0604020202020204" pitchFamily="34" charset="0"/>
              </a:rPr>
              <a:t>Want to identify natural clusters or groupings of data instances</a:t>
            </a:r>
          </a:p>
          <a:p>
            <a:pPr>
              <a:lnSpc>
                <a:spcPct val="120000"/>
              </a:lnSpc>
              <a:spcBef>
                <a:spcPts val="600"/>
              </a:spcBef>
            </a:pPr>
            <a:r>
              <a:rPr lang="en-US" sz="2400" dirty="0">
                <a:latin typeface="Arial" panose="020B0604020202020204" pitchFamily="34" charset="0"/>
                <a:cs typeface="Arial" panose="020B0604020202020204" pitchFamily="34" charset="0"/>
              </a:rPr>
              <a:t>Many possible set of clusters</a:t>
            </a:r>
          </a:p>
          <a:p>
            <a:pPr>
              <a:lnSpc>
                <a:spcPct val="120000"/>
              </a:lnSpc>
              <a:spcBef>
                <a:spcPts val="600"/>
              </a:spcBef>
            </a:pPr>
            <a:r>
              <a:rPr lang="en-US" sz="2400" dirty="0">
                <a:latin typeface="Arial" panose="020B0604020202020204" pitchFamily="34" charset="0"/>
                <a:cs typeface="Arial" panose="020B0604020202020204" pitchFamily="34" charset="0"/>
              </a:rPr>
              <a:t>Depending on how one defines "natural" the objective function changes thus the optimization formulation and the resulting solution algorithm changes.</a:t>
            </a:r>
          </a:p>
          <a:p>
            <a:pPr>
              <a:lnSpc>
                <a:spcPct val="120000"/>
              </a:lnSpc>
              <a:spcBef>
                <a:spcPts val="600"/>
              </a:spcBef>
            </a:pPr>
            <a:endParaRPr lang="en-US" sz="2400" dirty="0">
              <a:latin typeface="Arial" panose="020B0604020202020204" pitchFamily="34" charset="0"/>
              <a:cs typeface="Arial" panose="020B0604020202020204" pitchFamily="34" charset="0"/>
            </a:endParaRPr>
          </a:p>
          <a:p>
            <a:pPr>
              <a:lnSpc>
                <a:spcPct val="120000"/>
              </a:lnSpc>
              <a:spcBef>
                <a:spcPts val="600"/>
              </a:spcBef>
            </a:pPr>
            <a:r>
              <a:rPr lang="en-US" sz="2400" dirty="0">
                <a:latin typeface="Arial" panose="020B0604020202020204" pitchFamily="34" charset="0"/>
                <a:cs typeface="Arial" panose="020B0604020202020204" pitchFamily="34" charset="0"/>
              </a:rPr>
              <a:t>Thus we have K-Means, K-Medians, E-M, DBSCAN, FCM etc.</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9519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noAutofit/>
          </a:bodyPr>
          <a:lstStyle/>
          <a:p>
            <a:r>
              <a:rPr lang="en-US" b="1" dirty="0"/>
              <a:t>Association Rule Mining</a:t>
            </a:r>
          </a:p>
        </p:txBody>
      </p:sp>
      <p:sp>
        <p:nvSpPr>
          <p:cNvPr id="197635" name="Rectangle 3"/>
          <p:cNvSpPr>
            <a:spLocks noGrp="1" noChangeArrowheads="1"/>
          </p:cNvSpPr>
          <p:nvPr>
            <p:ph idx="1"/>
          </p:nvPr>
        </p:nvSpPr>
        <p:spPr>
          <a:xfrm>
            <a:off x="838200" y="1690687"/>
            <a:ext cx="11215255" cy="956979"/>
          </a:xfrm>
        </p:spPr>
        <p:txBody>
          <a:bodyPr>
            <a:noAutofit/>
          </a:bodyPr>
          <a:lstStyle/>
          <a:p>
            <a:pPr>
              <a:lnSpc>
                <a:spcPct val="110000"/>
              </a:lnSpc>
              <a:spcBef>
                <a:spcPts val="600"/>
              </a:spcBef>
            </a:pPr>
            <a:r>
              <a:rPr lang="en-US" sz="2400" dirty="0">
                <a:latin typeface="Arial" panose="020B0604020202020204" pitchFamily="34" charset="0"/>
                <a:cs typeface="Arial" panose="020B0604020202020204" pitchFamily="34" charset="0"/>
              </a:rPr>
              <a:t>Given a set of transactions, find rules that will predict the occurrence of an item based on the occurrences of other items in the transaction</a:t>
            </a:r>
            <a:endParaRPr lang="tr-TR" sz="2400" dirty="0">
              <a:latin typeface="Arial" panose="020B0604020202020204" pitchFamily="34" charset="0"/>
              <a:cs typeface="Arial" panose="020B0604020202020204" pitchFamily="34" charset="0"/>
            </a:endParaRPr>
          </a:p>
          <a:p>
            <a:pPr>
              <a:lnSpc>
                <a:spcPct val="110000"/>
              </a:lnSpc>
              <a:spcBef>
                <a:spcPts val="600"/>
              </a:spcBef>
            </a:pPr>
            <a:endParaRPr lang="tr-TR" sz="2400" dirty="0">
              <a:latin typeface="Arial" panose="020B0604020202020204" pitchFamily="34" charset="0"/>
              <a:cs typeface="Arial" panose="020B0604020202020204" pitchFamily="34" charset="0"/>
            </a:endParaRPr>
          </a:p>
        </p:txBody>
      </p:sp>
      <p:sp>
        <p:nvSpPr>
          <p:cNvPr id="4" name="Rectangle 3"/>
          <p:cNvSpPr txBox="1">
            <a:spLocks noChangeArrowheads="1"/>
          </p:cNvSpPr>
          <p:nvPr/>
        </p:nvSpPr>
        <p:spPr>
          <a:xfrm>
            <a:off x="5799162" y="3538323"/>
            <a:ext cx="5554638" cy="31133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en-US" sz="2400" dirty="0">
                <a:latin typeface="Arial" panose="020B0604020202020204" pitchFamily="34" charset="0"/>
                <a:cs typeface="Arial" panose="020B0604020202020204" pitchFamily="34" charset="0"/>
              </a:rPr>
              <a:t>Example of Association Rules</a:t>
            </a:r>
            <a:endParaRPr lang="tr-TR" sz="2400" dirty="0">
              <a:latin typeface="Arial" panose="020B0604020202020204" pitchFamily="34" charset="0"/>
              <a:cs typeface="Arial" panose="020B0604020202020204" pitchFamily="34" charset="0"/>
            </a:endParaRPr>
          </a:p>
          <a:p>
            <a:pPr marL="355600" indent="0">
              <a:lnSpc>
                <a:spcPct val="110000"/>
              </a:lnSpc>
              <a:spcBef>
                <a:spcPts val="600"/>
              </a:spcBef>
              <a:buNone/>
            </a:pPr>
            <a:r>
              <a:rPr lang="tr-T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Diaper} </a:t>
            </a:r>
            <a:r>
              <a:rPr lang="en-US" sz="2400" dirty="0">
                <a:latin typeface="Arial" panose="020B0604020202020204" pitchFamily="34" charset="0"/>
                <a:cs typeface="Arial" panose="020B0604020202020204" pitchFamily="34" charset="0"/>
                <a:sym typeface="Symbol" pitchFamily="18" charset="2"/>
              </a:rPr>
              <a:t> {Beer},</a:t>
            </a:r>
            <a:br>
              <a:rPr lang="en-US" sz="2400" dirty="0">
                <a:latin typeface="Arial" panose="020B0604020202020204" pitchFamily="34" charset="0"/>
                <a:cs typeface="Arial" panose="020B0604020202020204" pitchFamily="34" charset="0"/>
                <a:sym typeface="Symbol" pitchFamily="18" charset="2"/>
              </a:rPr>
            </a:br>
            <a:r>
              <a:rPr lang="en-US" sz="2400" dirty="0">
                <a:latin typeface="Arial" panose="020B0604020202020204" pitchFamily="34" charset="0"/>
                <a:cs typeface="Arial" panose="020B0604020202020204" pitchFamily="34" charset="0"/>
                <a:sym typeface="Symbol" pitchFamily="18" charset="2"/>
              </a:rPr>
              <a:t>{Beer, Bread}  {</a:t>
            </a:r>
            <a:r>
              <a:rPr lang="en-US" sz="2400" dirty="0">
                <a:latin typeface="Arial" panose="020B0604020202020204" pitchFamily="34" charset="0"/>
                <a:cs typeface="Arial" panose="020B0604020202020204" pitchFamily="34" charset="0"/>
              </a:rPr>
              <a:t>Diaper</a:t>
            </a:r>
            <a:r>
              <a:rPr lang="en-US" sz="2400" dirty="0">
                <a:latin typeface="Arial" panose="020B0604020202020204" pitchFamily="34" charset="0"/>
                <a:cs typeface="Arial" panose="020B0604020202020204" pitchFamily="34" charset="0"/>
                <a:sym typeface="Symbol" pitchFamily="18" charset="2"/>
              </a:rPr>
              <a:t>},</a:t>
            </a:r>
            <a:endParaRPr lang="tr-TR" sz="2400" dirty="0">
              <a:latin typeface="Arial" panose="020B0604020202020204" pitchFamily="34" charset="0"/>
              <a:cs typeface="Arial" panose="020B0604020202020204" pitchFamily="34" charset="0"/>
              <a:sym typeface="Symbol" pitchFamily="18" charset="2"/>
            </a:endParaRPr>
          </a:p>
          <a:p>
            <a:pPr marL="355600" indent="0">
              <a:lnSpc>
                <a:spcPct val="110000"/>
              </a:lnSpc>
              <a:spcBef>
                <a:spcPts val="600"/>
              </a:spcBef>
              <a:buNone/>
            </a:pPr>
            <a:r>
              <a:rPr lang="en-US" sz="2400" dirty="0">
                <a:latin typeface="Arial" panose="020B0604020202020204" pitchFamily="34" charset="0"/>
                <a:cs typeface="Arial" panose="020B0604020202020204" pitchFamily="34" charset="0"/>
                <a:sym typeface="Symbol" pitchFamily="18" charset="2"/>
              </a:rPr>
              <a:t>{Milk, Bread}  {Beer,</a:t>
            </a:r>
            <a:r>
              <a:rPr lang="tr-TR" sz="2400" dirty="0">
                <a:latin typeface="Arial" panose="020B0604020202020204" pitchFamily="34" charset="0"/>
                <a:cs typeface="Arial" panose="020B0604020202020204" pitchFamily="34" charset="0"/>
                <a:sym typeface="Symbol" pitchFamily="18" charset="2"/>
              </a:rPr>
              <a:t> </a:t>
            </a:r>
            <a:r>
              <a:rPr lang="en-US" sz="2400" dirty="0">
                <a:latin typeface="Arial" panose="020B0604020202020204" pitchFamily="34" charset="0"/>
                <a:cs typeface="Arial" panose="020B0604020202020204" pitchFamily="34" charset="0"/>
                <a:sym typeface="Symbol" pitchFamily="18" charset="2"/>
              </a:rPr>
              <a:t>Coke},</a:t>
            </a:r>
            <a:br>
              <a:rPr lang="en-US" sz="2400" dirty="0">
                <a:latin typeface="Arial" panose="020B0604020202020204" pitchFamily="34" charset="0"/>
                <a:cs typeface="Arial" panose="020B0604020202020204" pitchFamily="34" charset="0"/>
                <a:sym typeface="Symbol" pitchFamily="18" charset="2"/>
              </a:rPr>
            </a:br>
            <a:endParaRPr lang="tr-TR" sz="2400" dirty="0">
              <a:latin typeface="Arial" panose="020B0604020202020204" pitchFamily="34" charset="0"/>
              <a:cs typeface="Arial" panose="020B0604020202020204" pitchFamily="34" charset="0"/>
            </a:endParaRPr>
          </a:p>
          <a:p>
            <a:pPr>
              <a:lnSpc>
                <a:spcPct val="110000"/>
              </a:lnSpc>
              <a:spcBef>
                <a:spcPts val="600"/>
              </a:spcBef>
            </a:pPr>
            <a:r>
              <a:rPr lang="en-US" sz="2400" dirty="0">
                <a:latin typeface="Arial" panose="020B0604020202020204" pitchFamily="34" charset="0"/>
                <a:cs typeface="Arial" panose="020B0604020202020204" pitchFamily="34" charset="0"/>
              </a:rPr>
              <a:t>Implication means co-occurrence, not causality!</a:t>
            </a:r>
          </a:p>
        </p:txBody>
      </p:sp>
      <p:sp>
        <p:nvSpPr>
          <p:cNvPr id="5" name="Text Box 4"/>
          <p:cNvSpPr txBox="1">
            <a:spLocks noChangeArrowheads="1"/>
          </p:cNvSpPr>
          <p:nvPr/>
        </p:nvSpPr>
        <p:spPr bwMode="auto">
          <a:xfrm>
            <a:off x="914400" y="3538323"/>
            <a:ext cx="4191000" cy="461665"/>
          </a:xfrm>
          <a:prstGeom prst="rect">
            <a:avLst/>
          </a:prstGeom>
          <a:noFill/>
          <a:ln w="12700">
            <a:noFill/>
            <a:miter lim="800000"/>
            <a:headEnd/>
            <a:tailEnd/>
          </a:ln>
          <a:effectLst/>
        </p:spPr>
        <p:txBody>
          <a:bodyPr>
            <a:spAutoFit/>
          </a:bodyPr>
          <a:lstStyle/>
          <a:p>
            <a:pPr eaLnBrk="0" hangingPunct="0">
              <a:spcBef>
                <a:spcPct val="50000"/>
              </a:spcBef>
            </a:pPr>
            <a:r>
              <a:rPr lang="en-US" sz="2400" b="1" dirty="0">
                <a:solidFill>
                  <a:srgbClr val="0C6D9C"/>
                </a:solidFill>
                <a:latin typeface="Arial" panose="020B0604020202020204" pitchFamily="34" charset="0"/>
                <a:cs typeface="Arial" panose="020B0604020202020204" pitchFamily="34" charset="0"/>
              </a:rPr>
              <a:t>Market-Basket transactions</a:t>
            </a:r>
          </a:p>
        </p:txBody>
      </p:sp>
      <p:graphicFrame>
        <p:nvGraphicFramePr>
          <p:cNvPr id="6" name="Object 5"/>
          <p:cNvGraphicFramePr>
            <a:graphicFrameLocks noChangeAspect="1"/>
          </p:cNvGraphicFramePr>
          <p:nvPr/>
        </p:nvGraphicFramePr>
        <p:xfrm>
          <a:off x="838200" y="4119585"/>
          <a:ext cx="4343400" cy="2532063"/>
        </p:xfrm>
        <a:graphic>
          <a:graphicData uri="http://schemas.openxmlformats.org/presentationml/2006/ole">
            <mc:AlternateContent xmlns:mc="http://schemas.openxmlformats.org/markup-compatibility/2006">
              <mc:Choice xmlns:v="urn:schemas-microsoft-com:vml" Requires="v">
                <p:oleObj name="Document" r:id="rId2" imgW="3433292" imgH="1998228" progId="Word.Document.8">
                  <p:embed/>
                </p:oleObj>
              </mc:Choice>
              <mc:Fallback>
                <p:oleObj name="Document" r:id="rId2" imgW="3433292" imgH="1998228" progId="Word.Document.8">
                  <p:embed/>
                  <p:pic>
                    <p:nvPicPr>
                      <p:cNvPr id="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119585"/>
                        <a:ext cx="4343400" cy="253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969734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noAutofit/>
          </a:bodyPr>
          <a:lstStyle/>
          <a:p>
            <a:r>
              <a:rPr lang="en-US" b="1" dirty="0"/>
              <a:t>Association Rules</a:t>
            </a:r>
          </a:p>
        </p:txBody>
      </p:sp>
      <p:sp>
        <p:nvSpPr>
          <p:cNvPr id="197635" name="Rectangle 3"/>
          <p:cNvSpPr>
            <a:spLocks noGrp="1" noChangeArrowheads="1"/>
          </p:cNvSpPr>
          <p:nvPr>
            <p:ph idx="1"/>
          </p:nvPr>
        </p:nvSpPr>
        <p:spPr>
          <a:xfrm>
            <a:off x="838201" y="1690687"/>
            <a:ext cx="7009262" cy="4969419"/>
          </a:xfrm>
        </p:spPr>
        <p:txBody>
          <a:bodyPr>
            <a:noAutofit/>
          </a:bodyPr>
          <a:lstStyle/>
          <a:p>
            <a:pPr>
              <a:lnSpc>
                <a:spcPct val="11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a:solidFill>
                  <a:srgbClr val="000000"/>
                </a:solidFill>
                <a:latin typeface="Arial" panose="020B0604020202020204" pitchFamily="34" charset="0"/>
                <a:cs typeface="Arial" panose="020B0604020202020204" pitchFamily="34" charset="0"/>
              </a:rPr>
              <a:t>It is useful to mine the patterns in datasets where there is no input/output differentiation among the features.</a:t>
            </a:r>
          </a:p>
          <a:p>
            <a:pPr>
              <a:lnSpc>
                <a:spcPct val="11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a:solidFill>
                  <a:srgbClr val="000000"/>
                </a:solidFill>
                <a:latin typeface="Arial" panose="020B0604020202020204" pitchFamily="34" charset="0"/>
                <a:cs typeface="Arial" panose="020B0604020202020204" pitchFamily="34" charset="0"/>
              </a:rPr>
              <a:t>The receipts in a grocery is a typical example of this type of transactional datasets. </a:t>
            </a:r>
          </a:p>
          <a:p>
            <a:pPr>
              <a:lnSpc>
                <a:spcPct val="11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a:solidFill>
                  <a:srgbClr val="000000"/>
                </a:solidFill>
                <a:latin typeface="Arial" panose="020B0604020202020204" pitchFamily="34" charset="0"/>
                <a:cs typeface="Arial" panose="020B0604020202020204" pitchFamily="34" charset="0"/>
              </a:rPr>
              <a:t>There are rules such as “Whoever bought Bread and Butter also bought Milk”</a:t>
            </a:r>
            <a:endParaRPr lang="tr-TR" sz="2400" dirty="0">
              <a:solidFill>
                <a:srgbClr val="000000"/>
              </a:solidFill>
              <a:latin typeface="Arial" panose="020B0604020202020204" pitchFamily="34" charset="0"/>
              <a:cs typeface="Arial" panose="020B0604020202020204" pitchFamily="34" charset="0"/>
            </a:endParaRPr>
          </a:p>
          <a:p>
            <a:pPr>
              <a:lnSpc>
                <a:spcPct val="11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tr-TR" sz="2400" dirty="0">
              <a:solidFill>
                <a:srgbClr val="000000"/>
              </a:solidFill>
              <a:latin typeface="Arial" panose="020B0604020202020204" pitchFamily="34" charset="0"/>
              <a:cs typeface="Arial" panose="020B0604020202020204" pitchFamily="34" charset="0"/>
            </a:endParaRPr>
          </a:p>
          <a:p>
            <a:pPr>
              <a:lnSpc>
                <a:spcPct val="11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tr-TR" sz="2400" dirty="0">
              <a:solidFill>
                <a:srgbClr val="000000"/>
              </a:solidFill>
              <a:latin typeface="Arial" panose="020B0604020202020204" pitchFamily="34" charset="0"/>
              <a:cs typeface="Arial" panose="020B0604020202020204" pitchFamily="34" charset="0"/>
            </a:endParaRPr>
          </a:p>
          <a:p>
            <a:pPr>
              <a:lnSpc>
                <a:spcPct val="11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a:solidFill>
                  <a:srgbClr val="000000"/>
                </a:solidFill>
                <a:latin typeface="Arial" panose="020B0604020202020204" pitchFamily="34" charset="0"/>
                <a:cs typeface="Arial" panose="020B0604020202020204" pitchFamily="34" charset="0"/>
              </a:rPr>
              <a:t>That’s why it is usually referred to as the </a:t>
            </a:r>
            <a:r>
              <a:rPr lang="en-US" sz="2400" i="1" dirty="0">
                <a:solidFill>
                  <a:srgbClr val="000000"/>
                </a:solidFill>
                <a:latin typeface="Arial" panose="020B0604020202020204" pitchFamily="34" charset="0"/>
                <a:cs typeface="Arial" panose="020B0604020202020204" pitchFamily="34" charset="0"/>
              </a:rPr>
              <a:t>Market Basket</a:t>
            </a:r>
            <a:r>
              <a:rPr lang="en-US" sz="2400" dirty="0">
                <a:solidFill>
                  <a:srgbClr val="000000"/>
                </a:solidFill>
                <a:latin typeface="Arial" panose="020B0604020202020204" pitchFamily="34" charset="0"/>
                <a:cs typeface="Arial" panose="020B0604020202020204" pitchFamily="34" charset="0"/>
              </a:rPr>
              <a:t> </a:t>
            </a:r>
            <a:r>
              <a:rPr lang="en-US" sz="2400" i="1" dirty="0">
                <a:solidFill>
                  <a:srgbClr val="000000"/>
                </a:solidFill>
                <a:latin typeface="Arial" panose="020B0604020202020204" pitchFamily="34" charset="0"/>
                <a:cs typeface="Arial" panose="020B0604020202020204" pitchFamily="34" charset="0"/>
              </a:rPr>
              <a:t>Analysis</a:t>
            </a:r>
            <a:r>
              <a:rPr lang="en-US" sz="2400" dirty="0">
                <a:solidFill>
                  <a:srgbClr val="000000"/>
                </a:solidFill>
                <a:latin typeface="Arial" panose="020B0604020202020204" pitchFamily="34" charset="0"/>
                <a:cs typeface="Arial" panose="020B0604020202020204" pitchFamily="34" charset="0"/>
              </a:rPr>
              <a:t>.</a:t>
            </a:r>
          </a:p>
          <a:p>
            <a:pPr>
              <a:lnSpc>
                <a:spcPct val="11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dirty="0">
              <a:solidFill>
                <a:srgbClr val="000000"/>
              </a:solidFill>
              <a:latin typeface="Arial" panose="020B0604020202020204" pitchFamily="34" charset="0"/>
              <a:cs typeface="Arial" panose="020B0604020202020204" pitchFamily="34" charset="0"/>
            </a:endParaRPr>
          </a:p>
          <a:p>
            <a:pPr>
              <a:lnSpc>
                <a:spcPct val="11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tr-TR" sz="2400" dirty="0">
              <a:solidFill>
                <a:srgbClr val="000000"/>
              </a:solidFill>
              <a:latin typeface="Arial" panose="020B0604020202020204" pitchFamily="34" charset="0"/>
              <a:cs typeface="Arial" panose="020B0604020202020204" pitchFamily="34" charset="0"/>
            </a:endParaRPr>
          </a:p>
          <a:p>
            <a:pPr marL="0" indent="0">
              <a:lnSpc>
                <a:spcPct val="110000"/>
              </a:lnSpc>
              <a:spcBef>
                <a:spcPts val="60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tr-TR" sz="2400" dirty="0">
              <a:solidFill>
                <a:srgbClr val="000000"/>
              </a:solidFill>
              <a:latin typeface="Arial" panose="020B0604020202020204" pitchFamily="34" charset="0"/>
              <a:cs typeface="Arial" panose="020B0604020202020204" pitchFamily="34"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dirty="0">
              <a:solidFill>
                <a:srgbClr val="000000"/>
              </a:solidFill>
              <a:latin typeface="Trebuchet MS" pitchFamily="34"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dirty="0">
              <a:solidFill>
                <a:srgbClr val="000000"/>
              </a:solidFill>
              <a:latin typeface="Trebuchet MS" pitchFamily="34"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dirty="0">
              <a:solidFill>
                <a:srgbClr val="000000"/>
              </a:solidFill>
              <a:latin typeface="Trebuchet MS" pitchFamily="34" charset="0"/>
            </a:endParaRPr>
          </a:p>
        </p:txBody>
      </p:sp>
      <p:pic>
        <p:nvPicPr>
          <p:cNvPr id="17" name="Picture 2"/>
          <p:cNvPicPr>
            <a:picLocks noChangeAspect="1" noChangeArrowheads="1"/>
          </p:cNvPicPr>
          <p:nvPr/>
        </p:nvPicPr>
        <p:blipFill>
          <a:blip r:embed="rId2" cstate="print"/>
          <a:srcRect/>
          <a:stretch>
            <a:fillRect/>
          </a:stretch>
        </p:blipFill>
        <p:spPr bwMode="auto">
          <a:xfrm>
            <a:off x="7992803" y="1690687"/>
            <a:ext cx="3604998" cy="3031439"/>
          </a:xfrm>
          <a:prstGeom prst="rect">
            <a:avLst/>
          </a:prstGeom>
          <a:noFill/>
          <a:ln w="9525">
            <a:noFill/>
            <a:round/>
            <a:headEnd/>
            <a:tailEnd/>
          </a:ln>
          <a:effectLst/>
        </p:spPr>
      </p:pic>
      <p:grpSp>
        <p:nvGrpSpPr>
          <p:cNvPr id="2" name="Group 1"/>
          <p:cNvGrpSpPr/>
          <p:nvPr/>
        </p:nvGrpSpPr>
        <p:grpSpPr>
          <a:xfrm>
            <a:off x="1147314" y="4722126"/>
            <a:ext cx="4294163" cy="900751"/>
            <a:chOff x="3212105" y="5198018"/>
            <a:chExt cx="5067300" cy="1462088"/>
          </a:xfrm>
        </p:grpSpPr>
        <p:sp>
          <p:nvSpPr>
            <p:cNvPr id="8" name="AutoShape 3"/>
            <p:cNvSpPr>
              <a:spLocks noChangeArrowheads="1"/>
            </p:cNvSpPr>
            <p:nvPr/>
          </p:nvSpPr>
          <p:spPr bwMode="auto">
            <a:xfrm>
              <a:off x="6371229" y="5883818"/>
              <a:ext cx="685800" cy="304800"/>
            </a:xfrm>
            <a:prstGeom prst="rightArrow">
              <a:avLst>
                <a:gd name="adj1" fmla="val 50000"/>
                <a:gd name="adj2" fmla="val 56250"/>
              </a:avLst>
            </a:prstGeom>
            <a:solidFill>
              <a:srgbClr val="808080"/>
            </a:solidFill>
            <a:ln w="9525">
              <a:noFill/>
              <a:round/>
              <a:headEnd/>
              <a:tailEnd/>
            </a:ln>
            <a:effectLst/>
          </p:spPr>
          <p:txBody>
            <a:bodyPr wrap="none" anchor="ctr"/>
            <a:lstStyle/>
            <a:p>
              <a:endParaRPr lang="en-US"/>
            </a:p>
          </p:txBody>
        </p:sp>
        <p:pic>
          <p:nvPicPr>
            <p:cNvPr id="9" name="Picture 8"/>
            <p:cNvPicPr>
              <a:picLocks noChangeAspect="1" noChangeArrowheads="1"/>
            </p:cNvPicPr>
            <p:nvPr/>
          </p:nvPicPr>
          <p:blipFill>
            <a:blip r:embed="rId3" cstate="print"/>
            <a:srcRect/>
            <a:stretch>
              <a:fillRect/>
            </a:stretch>
          </p:blipFill>
          <p:spPr bwMode="auto">
            <a:xfrm>
              <a:off x="5304429" y="5731419"/>
              <a:ext cx="844550" cy="758825"/>
            </a:xfrm>
            <a:prstGeom prst="rect">
              <a:avLst/>
            </a:prstGeom>
            <a:noFill/>
            <a:ln w="9525">
              <a:noFill/>
              <a:round/>
              <a:headEnd/>
              <a:tailEnd/>
            </a:ln>
            <a:effectLst/>
          </p:spPr>
        </p:pic>
        <p:pic>
          <p:nvPicPr>
            <p:cNvPr id="10" name="Picture 9"/>
            <p:cNvPicPr>
              <a:picLocks noChangeAspect="1" noChangeArrowheads="1"/>
            </p:cNvPicPr>
            <p:nvPr/>
          </p:nvPicPr>
          <p:blipFill>
            <a:blip r:embed="rId4" cstate="print"/>
            <a:srcRect/>
            <a:stretch>
              <a:fillRect/>
            </a:stretch>
          </p:blipFill>
          <p:spPr bwMode="auto">
            <a:xfrm>
              <a:off x="7361830" y="5198018"/>
              <a:ext cx="917575" cy="1385888"/>
            </a:xfrm>
            <a:prstGeom prst="rect">
              <a:avLst/>
            </a:prstGeom>
            <a:noFill/>
            <a:ln w="9525">
              <a:noFill/>
              <a:round/>
              <a:headEnd/>
              <a:tailEnd/>
            </a:ln>
            <a:effectLst/>
          </p:spPr>
        </p:pic>
        <p:pic>
          <p:nvPicPr>
            <p:cNvPr id="11" name="Picture 10"/>
            <p:cNvPicPr>
              <a:picLocks noChangeAspect="1" noChangeArrowheads="1"/>
            </p:cNvPicPr>
            <p:nvPr/>
          </p:nvPicPr>
          <p:blipFill>
            <a:blip r:embed="rId5" cstate="print"/>
            <a:srcRect/>
            <a:stretch>
              <a:fillRect/>
            </a:stretch>
          </p:blipFill>
          <p:spPr bwMode="auto">
            <a:xfrm>
              <a:off x="3212105" y="5426618"/>
              <a:ext cx="1198563" cy="1233488"/>
            </a:xfrm>
            <a:prstGeom prst="rect">
              <a:avLst/>
            </a:prstGeom>
            <a:noFill/>
            <a:ln w="9525">
              <a:noFill/>
              <a:round/>
              <a:headEnd/>
              <a:tailEnd/>
            </a:ln>
            <a:effectLst/>
          </p:spPr>
        </p:pic>
        <p:sp>
          <p:nvSpPr>
            <p:cNvPr id="12" name="Text Box 7"/>
            <p:cNvSpPr txBox="1">
              <a:spLocks noChangeArrowheads="1"/>
            </p:cNvSpPr>
            <p:nvPr/>
          </p:nvSpPr>
          <p:spPr bwMode="auto">
            <a:xfrm>
              <a:off x="4597992" y="5655219"/>
              <a:ext cx="533400" cy="771623"/>
            </a:xfrm>
            <a:prstGeom prst="rect">
              <a:avLst/>
            </a:prstGeom>
            <a:noFill/>
            <a:ln w="9525">
              <a:noFill/>
              <a:round/>
              <a:headEnd/>
              <a:tailEnd/>
            </a:ln>
            <a:effectLst/>
          </p:spPr>
          <p:txBody>
            <a:bodyPr lIns="90000" tIns="46800" rIns="90000" bIns="46800">
              <a:spAutoFit/>
            </a:bodyPr>
            <a:lstStyle/>
            <a:p>
              <a:pPr>
                <a:spcBef>
                  <a:spcPts val="2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b="1">
                  <a:solidFill>
                    <a:srgbClr val="000000"/>
                  </a:solidFill>
                </a:rPr>
                <a:t>+</a:t>
              </a:r>
            </a:p>
          </p:txBody>
        </p:sp>
      </p:grpSp>
    </p:spTree>
    <p:extLst>
      <p:ext uri="{BB962C8B-B14F-4D97-AF65-F5344CB8AC3E}">
        <p14:creationId xmlns:p14="http://schemas.microsoft.com/office/powerpoint/2010/main" val="3226809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b="1" dirty="0"/>
              <a:t>Machine Learning</a:t>
            </a:r>
            <a:endParaRPr lang="en-US" dirty="0"/>
          </a:p>
        </p:txBody>
      </p:sp>
      <p:sp>
        <p:nvSpPr>
          <p:cNvPr id="14" name="Content Placeholder 13"/>
          <p:cNvSpPr>
            <a:spLocks noGrp="1"/>
          </p:cNvSpPr>
          <p:nvPr>
            <p:ph idx="1"/>
          </p:nvPr>
        </p:nvSpPr>
        <p:spPr>
          <a:xfrm>
            <a:off x="838200" y="1825625"/>
            <a:ext cx="5481320" cy="4209416"/>
          </a:xfrm>
        </p:spPr>
        <p:txBody>
          <a:bodyPr>
            <a:noAutofit/>
          </a:bodyPr>
          <a:lstStyle/>
          <a:p>
            <a:pPr>
              <a:lnSpc>
                <a:spcPct val="120000"/>
              </a:lnSpc>
              <a:spcBef>
                <a:spcPts val="600"/>
              </a:spcBef>
            </a:pPr>
            <a:r>
              <a:rPr lang="en-US" sz="2400" dirty="0">
                <a:latin typeface="Arial" panose="020B0604020202020204" pitchFamily="34" charset="0"/>
                <a:cs typeface="Arial" panose="020B0604020202020204" pitchFamily="34" charset="0"/>
              </a:rPr>
              <a:t>Term coined in 1959 by Arthur Lee Samuel when he was in IBM </a:t>
            </a:r>
            <a:r>
              <a:rPr lang="en-US" sz="2400" dirty="0" err="1">
                <a:latin typeface="Arial" panose="020B0604020202020204" pitchFamily="34" charset="0"/>
                <a:cs typeface="Arial" panose="020B0604020202020204" pitchFamily="34" charset="0"/>
              </a:rPr>
              <a:t>Poughkeepside</a:t>
            </a:r>
            <a:r>
              <a:rPr lang="en-US" sz="2400" dirty="0">
                <a:latin typeface="Arial" panose="020B0604020202020204" pitchFamily="34" charset="0"/>
                <a:cs typeface="Arial" panose="020B0604020202020204" pitchFamily="34" charset="0"/>
              </a:rPr>
              <a:t> Laboratory.</a:t>
            </a:r>
            <a:endParaRPr lang="tr-TR" sz="2400" dirty="0">
              <a:latin typeface="Arial" panose="020B0604020202020204" pitchFamily="34" charset="0"/>
              <a:cs typeface="Arial" panose="020B0604020202020204" pitchFamily="34" charset="0"/>
            </a:endParaRPr>
          </a:p>
          <a:p>
            <a:pPr>
              <a:lnSpc>
                <a:spcPct val="120000"/>
              </a:lnSpc>
              <a:spcBef>
                <a:spcPts val="600"/>
              </a:spcBef>
            </a:pPr>
            <a:endParaRPr lang="en-US" sz="2400" dirty="0">
              <a:latin typeface="Arial" panose="020B0604020202020204" pitchFamily="34" charset="0"/>
              <a:cs typeface="Arial" panose="020B0604020202020204" pitchFamily="34" charset="0"/>
            </a:endParaRPr>
          </a:p>
          <a:p>
            <a:pPr>
              <a:lnSpc>
                <a:spcPct val="120000"/>
              </a:lnSpc>
              <a:spcBef>
                <a:spcPts val="600"/>
              </a:spcBef>
            </a:pPr>
            <a:r>
              <a:rPr lang="en-US" sz="2400" b="1" dirty="0">
                <a:latin typeface="Arial" panose="020B0604020202020204" pitchFamily="34" charset="0"/>
                <a:cs typeface="Arial" panose="020B0604020202020204" pitchFamily="34" charset="0"/>
              </a:rPr>
              <a:t>Machine learning</a:t>
            </a:r>
            <a:r>
              <a:rPr lang="en-US" sz="2400" dirty="0">
                <a:latin typeface="Arial" panose="020B0604020202020204" pitchFamily="34" charset="0"/>
                <a:cs typeface="Arial" panose="020B0604020202020204" pitchFamily="34" charset="0"/>
              </a:rPr>
              <a:t>, in artificial intelligence (a subject within computer science), discipline concerned with the implementation of computer software that can learn autonomously. (</a:t>
            </a:r>
            <a:r>
              <a:rPr lang="en-US" sz="2400" i="1" dirty="0">
                <a:latin typeface="Arial" panose="020B0604020202020204" pitchFamily="34" charset="0"/>
                <a:cs typeface="Arial" panose="020B0604020202020204" pitchFamily="34" charset="0"/>
              </a:rPr>
              <a:t>Britannica</a:t>
            </a:r>
            <a:r>
              <a:rPr lang="en-US" sz="2400" dirty="0">
                <a:latin typeface="Arial" panose="020B0604020202020204" pitchFamily="34" charset="0"/>
                <a:cs typeface="Arial" panose="020B0604020202020204" pitchFamily="34" charset="0"/>
              </a:rPr>
              <a:t>)</a:t>
            </a:r>
          </a:p>
          <a:p>
            <a:pPr>
              <a:lnSpc>
                <a:spcPct val="100000"/>
              </a:lnSpc>
              <a:spcBef>
                <a:spcPts val="0"/>
              </a:spcBef>
            </a:pPr>
            <a:endParaRPr lang="en-US" sz="2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l="28045" t="18669" r="29136" b="5466"/>
          <a:stretch/>
        </p:blipFill>
        <p:spPr>
          <a:xfrm>
            <a:off x="7082958" y="1484078"/>
            <a:ext cx="3808562" cy="5056194"/>
          </a:xfrm>
          <a:prstGeom prst="rect">
            <a:avLst/>
          </a:prstGeom>
        </p:spPr>
      </p:pic>
    </p:spTree>
    <p:extLst>
      <p:ext uri="{BB962C8B-B14F-4D97-AF65-F5344CB8AC3E}">
        <p14:creationId xmlns:p14="http://schemas.microsoft.com/office/powerpoint/2010/main" val="3274469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7E07-334B-3F5A-8B8F-E65E9E85D82D}"/>
              </a:ext>
            </a:extLst>
          </p:cNvPr>
          <p:cNvSpPr>
            <a:spLocks noGrp="1"/>
          </p:cNvSpPr>
          <p:nvPr>
            <p:ph type="title"/>
          </p:nvPr>
        </p:nvSpPr>
        <p:spPr/>
        <p:txBody>
          <a:bodyPr/>
          <a:lstStyle/>
          <a:p>
            <a:r>
              <a:rPr lang="en-TR" dirty="0"/>
              <a:t>Syllabus – Learning Outcomes</a:t>
            </a:r>
          </a:p>
        </p:txBody>
      </p:sp>
      <p:sp>
        <p:nvSpPr>
          <p:cNvPr id="3" name="Content Placeholder 2">
            <a:extLst>
              <a:ext uri="{FF2B5EF4-FFF2-40B4-BE49-F238E27FC236}">
                <a16:creationId xmlns:a16="http://schemas.microsoft.com/office/drawing/2014/main" id="{01CBCB80-58D6-6C94-E256-62DB93D8D049}"/>
              </a:ext>
            </a:extLst>
          </p:cNvPr>
          <p:cNvSpPr>
            <a:spLocks noGrp="1"/>
          </p:cNvSpPr>
          <p:nvPr>
            <p:ph idx="1"/>
          </p:nvPr>
        </p:nvSpPr>
        <p:spPr>
          <a:xfrm>
            <a:off x="838200" y="1690688"/>
            <a:ext cx="10515600" cy="5167312"/>
          </a:xfrm>
        </p:spPr>
        <p:txBody>
          <a:bodyPr>
            <a:normAutofit fontScale="92500" lnSpcReduction="10000"/>
          </a:bodyPr>
          <a:lstStyle/>
          <a:p>
            <a:pPr>
              <a:lnSpc>
                <a:spcPct val="100000"/>
              </a:lnSpc>
            </a:pPr>
            <a:r>
              <a:rPr lang="en-US" dirty="0"/>
              <a:t>Apply the basic concepts of existing methodologies for data visualization and analysis, as well as machine learning.</a:t>
            </a:r>
          </a:p>
          <a:p>
            <a:pPr>
              <a:lnSpc>
                <a:spcPct val="100000"/>
              </a:lnSpc>
            </a:pPr>
            <a:r>
              <a:rPr lang="en-US" dirty="0"/>
              <a:t>Model and interpret data, by applying statistics, information visualization, and machine learning techniques.</a:t>
            </a:r>
          </a:p>
          <a:p>
            <a:pPr>
              <a:lnSpc>
                <a:spcPct val="100000"/>
              </a:lnSpc>
            </a:pPr>
            <a:r>
              <a:rPr lang="en-US" dirty="0"/>
              <a:t>Extract and clean data from diverse domains.</a:t>
            </a:r>
          </a:p>
          <a:p>
            <a:pPr>
              <a:lnSpc>
                <a:spcPct val="100000"/>
              </a:lnSpc>
            </a:pPr>
            <a:r>
              <a:rPr lang="en-US" dirty="0"/>
              <a:t>Explore data through visualizations.</a:t>
            </a:r>
          </a:p>
          <a:p>
            <a:pPr>
              <a:lnSpc>
                <a:spcPct val="100000"/>
              </a:lnSpc>
            </a:pPr>
            <a:r>
              <a:rPr lang="en-US" dirty="0"/>
              <a:t>Conduct challenging technical projects that involve intense data analysis and interpretation.</a:t>
            </a:r>
          </a:p>
          <a:p>
            <a:pPr>
              <a:lnSpc>
                <a:spcPct val="100000"/>
              </a:lnSpc>
            </a:pPr>
            <a:r>
              <a:rPr lang="en-US" dirty="0"/>
              <a:t>Apply their knowledge on the best-practices in the real world, regarding the application of theory.</a:t>
            </a:r>
          </a:p>
          <a:p>
            <a:pPr>
              <a:lnSpc>
                <a:spcPct val="100000"/>
              </a:lnSpc>
            </a:pPr>
            <a:r>
              <a:rPr lang="en-US" dirty="0"/>
              <a:t>Work independently, as well as in a team, in completing challenging data analysis projects.</a:t>
            </a:r>
          </a:p>
        </p:txBody>
      </p:sp>
    </p:spTree>
    <p:extLst>
      <p:ext uri="{BB962C8B-B14F-4D97-AF65-F5344CB8AC3E}">
        <p14:creationId xmlns:p14="http://schemas.microsoft.com/office/powerpoint/2010/main" val="69756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0DB4-0699-7942-121F-5B39BEC7B024}"/>
              </a:ext>
            </a:extLst>
          </p:cNvPr>
          <p:cNvSpPr>
            <a:spLocks noGrp="1"/>
          </p:cNvSpPr>
          <p:nvPr>
            <p:ph type="title"/>
          </p:nvPr>
        </p:nvSpPr>
        <p:spPr/>
        <p:txBody>
          <a:bodyPr/>
          <a:lstStyle/>
          <a:p>
            <a:r>
              <a:rPr lang="en-TR" dirty="0"/>
              <a:t>Course Content</a:t>
            </a:r>
          </a:p>
        </p:txBody>
      </p:sp>
      <p:sp>
        <p:nvSpPr>
          <p:cNvPr id="4" name="Content Placeholder 13">
            <a:extLst>
              <a:ext uri="{FF2B5EF4-FFF2-40B4-BE49-F238E27FC236}">
                <a16:creationId xmlns:a16="http://schemas.microsoft.com/office/drawing/2014/main" id="{CB1221F7-9906-2F3E-4556-2CD621BA16D8}"/>
              </a:ext>
            </a:extLst>
          </p:cNvPr>
          <p:cNvSpPr txBox="1">
            <a:spLocks/>
          </p:cNvSpPr>
          <p:nvPr/>
        </p:nvSpPr>
        <p:spPr>
          <a:xfrm>
            <a:off x="224050" y="2441320"/>
            <a:ext cx="4921155"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indent="0">
              <a:lnSpc>
                <a:spcPct val="120000"/>
              </a:lnSpc>
              <a:spcBef>
                <a:spcPts val="600"/>
              </a:spcBef>
              <a:buFont typeface="Arial" panose="020B0604020202020204" pitchFamily="34" charset="0"/>
              <a:buNone/>
            </a:pPr>
            <a:r>
              <a:rPr lang="en-US">
                <a:latin typeface="Arial" panose="020B0604020202020204" pitchFamily="34" charset="0"/>
                <a:cs typeface="Arial" panose="020B0604020202020204" pitchFamily="34" charset="0"/>
              </a:rPr>
              <a:t>Introduction </a:t>
            </a:r>
          </a:p>
          <a:p>
            <a:pPr marL="463550" indent="0">
              <a:lnSpc>
                <a:spcPct val="120000"/>
              </a:lnSpc>
              <a:spcBef>
                <a:spcPts val="600"/>
              </a:spcBef>
              <a:buFont typeface="Arial" panose="020B0604020202020204" pitchFamily="34" charset="0"/>
              <a:buNone/>
            </a:pPr>
            <a:r>
              <a:rPr lang="en-US">
                <a:latin typeface="Arial" panose="020B0604020202020204" pitchFamily="34" charset="0"/>
                <a:cs typeface="Arial" panose="020B0604020202020204" pitchFamily="34" charset="0"/>
              </a:rPr>
              <a:t>Validation</a:t>
            </a:r>
          </a:p>
          <a:p>
            <a:pPr marL="463550" indent="0">
              <a:lnSpc>
                <a:spcPct val="120000"/>
              </a:lnSpc>
              <a:spcBef>
                <a:spcPts val="600"/>
              </a:spcBef>
              <a:buFont typeface="Arial" panose="020B0604020202020204" pitchFamily="34" charset="0"/>
              <a:buNone/>
            </a:pPr>
            <a:r>
              <a:rPr lang="en-US">
                <a:latin typeface="Arial" panose="020B0604020202020204" pitchFamily="34" charset="0"/>
                <a:cs typeface="Arial" panose="020B0604020202020204" pitchFamily="34" charset="0"/>
              </a:rPr>
              <a:t>Classification</a:t>
            </a:r>
          </a:p>
          <a:p>
            <a:pPr marL="463550" indent="0">
              <a:lnSpc>
                <a:spcPct val="120000"/>
              </a:lnSpc>
              <a:spcBef>
                <a:spcPts val="600"/>
              </a:spcBef>
              <a:buFont typeface="Arial" panose="020B0604020202020204" pitchFamily="34" charset="0"/>
              <a:buNone/>
            </a:pPr>
            <a:r>
              <a:rPr lang="en-US">
                <a:latin typeface="Arial" panose="020B0604020202020204" pitchFamily="34" charset="0"/>
                <a:cs typeface="Arial" panose="020B0604020202020204" pitchFamily="34" charset="0"/>
              </a:rPr>
              <a:t>Regression</a:t>
            </a:r>
          </a:p>
          <a:p>
            <a:pPr marL="463550" indent="0">
              <a:lnSpc>
                <a:spcPct val="120000"/>
              </a:lnSpc>
              <a:spcBef>
                <a:spcPts val="600"/>
              </a:spcBef>
              <a:buFont typeface="Arial" panose="020B0604020202020204" pitchFamily="34" charset="0"/>
              <a:buNone/>
            </a:pPr>
            <a:r>
              <a:rPr lang="en-US">
                <a:latin typeface="Arial" panose="020B0604020202020204" pitchFamily="34" charset="0"/>
                <a:cs typeface="Arial" panose="020B0604020202020204" pitchFamily="34" charset="0"/>
              </a:rPr>
              <a:t>Clustering</a:t>
            </a:r>
          </a:p>
          <a:p>
            <a:pPr marL="463550" indent="0">
              <a:lnSpc>
                <a:spcPct val="120000"/>
              </a:lnSpc>
              <a:spcBef>
                <a:spcPts val="600"/>
              </a:spcBef>
              <a:buFont typeface="Arial" panose="020B0604020202020204" pitchFamily="34" charset="0"/>
              <a:buNone/>
            </a:pPr>
            <a:r>
              <a:rPr lang="en-US">
                <a:latin typeface="Arial" panose="020B0604020202020204" pitchFamily="34" charset="0"/>
                <a:cs typeface="Arial" panose="020B0604020202020204" pitchFamily="34" charset="0"/>
              </a:rPr>
              <a:t>Association Rule Mining</a:t>
            </a:r>
            <a:endParaRPr lang="en-US" sz="4000" dirty="0">
              <a:latin typeface="Arial" panose="020B0604020202020204" pitchFamily="34" charset="0"/>
              <a:cs typeface="Arial" panose="020B0604020202020204" pitchFamily="34" charset="0"/>
            </a:endParaRPr>
          </a:p>
        </p:txBody>
      </p:sp>
      <p:sp>
        <p:nvSpPr>
          <p:cNvPr id="5" name="Content Placeholder 13">
            <a:extLst>
              <a:ext uri="{FF2B5EF4-FFF2-40B4-BE49-F238E27FC236}">
                <a16:creationId xmlns:a16="http://schemas.microsoft.com/office/drawing/2014/main" id="{30244B7A-9193-A27A-A640-B40733CB6D39}"/>
              </a:ext>
            </a:extLst>
          </p:cNvPr>
          <p:cNvSpPr txBox="1">
            <a:spLocks/>
          </p:cNvSpPr>
          <p:nvPr/>
        </p:nvSpPr>
        <p:spPr>
          <a:xfrm>
            <a:off x="5509152" y="2414024"/>
            <a:ext cx="655547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indent="0">
              <a:lnSpc>
                <a:spcPct val="120000"/>
              </a:lnSpc>
              <a:spcBef>
                <a:spcPts val="600"/>
              </a:spcBef>
              <a:buFont typeface="Arial" panose="020B0604020202020204" pitchFamily="34" charset="0"/>
              <a:buNone/>
            </a:pPr>
            <a:r>
              <a:rPr lang="en-US" dirty="0">
                <a:latin typeface="Arial" panose="020B0604020202020204" pitchFamily="34" charset="0"/>
                <a:cs typeface="Arial" panose="020B0604020202020204" pitchFamily="34" charset="0"/>
              </a:rPr>
              <a:t>Data Understanding &amp; Visualization</a:t>
            </a:r>
          </a:p>
          <a:p>
            <a:pPr marL="463550" indent="0">
              <a:lnSpc>
                <a:spcPct val="120000"/>
              </a:lnSpc>
              <a:spcBef>
                <a:spcPts val="600"/>
              </a:spcBef>
              <a:buFont typeface="Arial" panose="020B0604020202020204" pitchFamily="34" charset="0"/>
              <a:buNone/>
            </a:pPr>
            <a:r>
              <a:rPr lang="en-US" dirty="0">
                <a:latin typeface="Arial" panose="020B0604020202020204" pitchFamily="34" charset="0"/>
                <a:cs typeface="Arial" panose="020B0604020202020204" pitchFamily="34" charset="0"/>
              </a:rPr>
              <a:t>Data Preprocessing</a:t>
            </a:r>
          </a:p>
          <a:p>
            <a:pPr marL="463550" indent="0">
              <a:lnSpc>
                <a:spcPct val="120000"/>
              </a:lnSpc>
              <a:spcBef>
                <a:spcPts val="600"/>
              </a:spcBef>
              <a:buFont typeface="Arial" panose="020B0604020202020204" pitchFamily="34" charset="0"/>
              <a:buNone/>
            </a:pPr>
            <a:r>
              <a:rPr lang="en-US" dirty="0">
                <a:latin typeface="Arial" panose="020B0604020202020204" pitchFamily="34" charset="0"/>
                <a:cs typeface="Arial" panose="020B0604020202020204" pitchFamily="34" charset="0"/>
              </a:rPr>
              <a:t>Meta Heuristics</a:t>
            </a:r>
          </a:p>
          <a:p>
            <a:pPr marL="463550" indent="0">
              <a:lnSpc>
                <a:spcPct val="120000"/>
              </a:lnSpc>
              <a:spcBef>
                <a:spcPts val="600"/>
              </a:spcBef>
              <a:buFont typeface="Arial" panose="020B0604020202020204" pitchFamily="34" charset="0"/>
              <a:buNone/>
            </a:pPr>
            <a:r>
              <a:rPr lang="en-US" dirty="0">
                <a:latin typeface="Arial" panose="020B0604020202020204" pitchFamily="34" charset="0"/>
                <a:cs typeface="Arial" panose="020B0604020202020204" pitchFamily="34" charset="0"/>
              </a:rPr>
              <a:t>Feature Subset Selection</a:t>
            </a:r>
            <a:r>
              <a:rPr lang="tr-TR" dirty="0">
                <a:latin typeface="Arial" panose="020B0604020202020204" pitchFamily="34" charset="0"/>
                <a:cs typeface="Arial" panose="020B0604020202020204" pitchFamily="34" charset="0"/>
              </a:rPr>
              <a:t> </a:t>
            </a:r>
          </a:p>
          <a:p>
            <a:pPr marL="463550" indent="0">
              <a:lnSpc>
                <a:spcPct val="120000"/>
              </a:lnSpc>
              <a:spcBef>
                <a:spcPts val="600"/>
              </a:spcBef>
              <a:buFont typeface="Arial" panose="020B0604020202020204" pitchFamily="34" charset="0"/>
              <a:buNone/>
            </a:pPr>
            <a:r>
              <a:rPr lang="en-US" dirty="0">
                <a:latin typeface="Arial" panose="020B0604020202020204" pitchFamily="34" charset="0"/>
                <a:cs typeface="Arial" panose="020B0604020202020204" pitchFamily="34" charset="0"/>
              </a:rPr>
              <a:t>Feature Extraction</a:t>
            </a:r>
          </a:p>
          <a:p>
            <a:pPr marL="463550" indent="0">
              <a:lnSpc>
                <a:spcPct val="120000"/>
              </a:lnSpc>
              <a:spcBef>
                <a:spcPts val="600"/>
              </a:spcBef>
              <a:buFont typeface="Arial" panose="020B0604020202020204" pitchFamily="34" charset="0"/>
              <a:buNone/>
            </a:pPr>
            <a:r>
              <a:rPr lang="en-US" dirty="0">
                <a:latin typeface="Arial" panose="020B0604020202020204" pitchFamily="34" charset="0"/>
                <a:cs typeface="Arial" panose="020B0604020202020204" pitchFamily="34" charset="0"/>
              </a:rPr>
              <a:t>Neural Networks</a:t>
            </a:r>
          </a:p>
        </p:txBody>
      </p:sp>
    </p:spTree>
    <p:extLst>
      <p:ext uri="{BB962C8B-B14F-4D97-AF65-F5344CB8AC3E}">
        <p14:creationId xmlns:p14="http://schemas.microsoft.com/office/powerpoint/2010/main" val="708912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79B0D-6ACA-B17C-4114-5D18064BB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40254-961B-803F-0CDD-CF4260FDFCE0}"/>
              </a:ext>
            </a:extLst>
          </p:cNvPr>
          <p:cNvSpPr>
            <a:spLocks noGrp="1"/>
          </p:cNvSpPr>
          <p:nvPr>
            <p:ph type="title"/>
          </p:nvPr>
        </p:nvSpPr>
        <p:spPr/>
        <p:txBody>
          <a:bodyPr/>
          <a:lstStyle/>
          <a:p>
            <a:r>
              <a:rPr lang="en-TR" dirty="0"/>
              <a:t>Syllabus – Scoring</a:t>
            </a:r>
          </a:p>
        </p:txBody>
      </p:sp>
      <p:sp>
        <p:nvSpPr>
          <p:cNvPr id="3" name="Content Placeholder 2">
            <a:extLst>
              <a:ext uri="{FF2B5EF4-FFF2-40B4-BE49-F238E27FC236}">
                <a16:creationId xmlns:a16="http://schemas.microsoft.com/office/drawing/2014/main" id="{AEBCB0A7-6C60-99DA-A1A4-24637F8714FC}"/>
              </a:ext>
            </a:extLst>
          </p:cNvPr>
          <p:cNvSpPr>
            <a:spLocks noGrp="1"/>
          </p:cNvSpPr>
          <p:nvPr>
            <p:ph idx="1"/>
          </p:nvPr>
        </p:nvSpPr>
        <p:spPr/>
        <p:txBody>
          <a:bodyPr/>
          <a:lstStyle/>
          <a:p>
            <a:r>
              <a:rPr lang="en-US" dirty="0"/>
              <a:t>Quizzes 4 x 5% | Midterm 35% | Final 45%</a:t>
            </a:r>
          </a:p>
          <a:p>
            <a:pPr lvl="1"/>
            <a:r>
              <a:rPr lang="en-US" dirty="0"/>
              <a:t>Midterm exam and quizzes will be during lecture hours</a:t>
            </a:r>
          </a:p>
          <a:p>
            <a:pPr lvl="1"/>
            <a:r>
              <a:rPr lang="en-US" dirty="0"/>
              <a:t>Will be announced at least a week in advance</a:t>
            </a:r>
          </a:p>
          <a:p>
            <a:r>
              <a:rPr lang="en-US" dirty="0"/>
              <a:t>Letter grades will be assigned based on the bell curve. </a:t>
            </a:r>
          </a:p>
          <a:p>
            <a:r>
              <a:rPr lang="en-US" dirty="0"/>
              <a:t>There will be a minimum required total score of 40% to pass the course.</a:t>
            </a:r>
          </a:p>
          <a:p>
            <a:r>
              <a:rPr lang="en-US" dirty="0"/>
              <a:t>A note on my perspective on attendance and extra grade.</a:t>
            </a:r>
          </a:p>
          <a:p>
            <a:pPr lvl="1"/>
            <a:r>
              <a:rPr lang="en-US" dirty="0"/>
              <a:t>In class discussions with implementation of algorithms discussed in the lecture (in Python).</a:t>
            </a:r>
          </a:p>
          <a:p>
            <a:pPr lvl="1"/>
            <a:endParaRPr lang="en-US" dirty="0"/>
          </a:p>
          <a:p>
            <a:pPr lvl="1"/>
            <a:endParaRPr lang="en-US" dirty="0"/>
          </a:p>
        </p:txBody>
      </p:sp>
    </p:spTree>
    <p:extLst>
      <p:ext uri="{BB962C8B-B14F-4D97-AF65-F5344CB8AC3E}">
        <p14:creationId xmlns:p14="http://schemas.microsoft.com/office/powerpoint/2010/main" val="1380646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F4167-901B-BA8B-4525-98D92D9A1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207395-F3CD-B8BC-5B95-0F9F4ECFC4E4}"/>
              </a:ext>
            </a:extLst>
          </p:cNvPr>
          <p:cNvSpPr>
            <a:spLocks noGrp="1"/>
          </p:cNvSpPr>
          <p:nvPr>
            <p:ph type="title"/>
          </p:nvPr>
        </p:nvSpPr>
        <p:spPr/>
        <p:txBody>
          <a:bodyPr/>
          <a:lstStyle/>
          <a:p>
            <a:r>
              <a:rPr lang="en-TR" dirty="0"/>
              <a:t>Syllabus – </a:t>
            </a:r>
            <a:r>
              <a:rPr lang="en-US" dirty="0"/>
              <a:t>Policies</a:t>
            </a:r>
            <a:endParaRPr lang="en-TR" dirty="0"/>
          </a:p>
        </p:txBody>
      </p:sp>
      <p:sp>
        <p:nvSpPr>
          <p:cNvPr id="6" name="Content Placeholder 2">
            <a:extLst>
              <a:ext uri="{FF2B5EF4-FFF2-40B4-BE49-F238E27FC236}">
                <a16:creationId xmlns:a16="http://schemas.microsoft.com/office/drawing/2014/main" id="{F1832E30-3DC5-A90A-C7F5-A5351C13EEAB}"/>
              </a:ext>
            </a:extLst>
          </p:cNvPr>
          <p:cNvSpPr>
            <a:spLocks noGrp="1"/>
          </p:cNvSpPr>
          <p:nvPr>
            <p:ph idx="1"/>
          </p:nvPr>
        </p:nvSpPr>
        <p:spPr>
          <a:xfrm>
            <a:off x="838200" y="1828801"/>
            <a:ext cx="10515600" cy="5029199"/>
          </a:xfrm>
        </p:spPr>
        <p:txBody>
          <a:bodyPr>
            <a:normAutofit fontScale="85000" lnSpcReduction="20000"/>
          </a:bodyPr>
          <a:lstStyle/>
          <a:p>
            <a:pPr marL="0" indent="0">
              <a:buNone/>
            </a:pPr>
            <a:r>
              <a:rPr lang="en-US" b="1" dirty="0"/>
              <a:t>Course Materials:</a:t>
            </a:r>
          </a:p>
          <a:p>
            <a:r>
              <a:rPr lang="en-US" dirty="0"/>
              <a:t>No particular text book. Lecture materials, including the class overheads, readings, assignments etc. will be posted to </a:t>
            </a:r>
            <a:r>
              <a:rPr lang="en-US" dirty="0" err="1"/>
              <a:t>SuCourse</a:t>
            </a:r>
            <a:r>
              <a:rPr lang="en-US" dirty="0"/>
              <a:t>. Students are expected to check the web site regularly.  </a:t>
            </a:r>
          </a:p>
          <a:p>
            <a:pPr marL="0" indent="0">
              <a:buNone/>
            </a:pPr>
            <a:r>
              <a:rPr lang="en-US" b="1" dirty="0"/>
              <a:t>Objection Policy:</a:t>
            </a:r>
          </a:p>
          <a:p>
            <a:r>
              <a:rPr lang="en-US" dirty="0"/>
              <a:t>Concerns regarding graded work must be submitted within one week of the date the grade is released over </a:t>
            </a:r>
            <a:r>
              <a:rPr lang="en-US" dirty="0" err="1"/>
              <a:t>Gradescope</a:t>
            </a:r>
            <a:r>
              <a:rPr lang="en-US" dirty="0"/>
              <a:t> only.</a:t>
            </a:r>
          </a:p>
          <a:p>
            <a:pPr marL="0" indent="0">
              <a:buNone/>
            </a:pPr>
            <a:r>
              <a:rPr lang="en-US" b="1" dirty="0"/>
              <a:t>Make-up Policy:</a:t>
            </a:r>
          </a:p>
          <a:p>
            <a:r>
              <a:rPr lang="en-US" dirty="0"/>
              <a:t>There will be no make-up for the quizzes.  A make-up midterm (final) exam will be given for students missing the midterm (final) exam due to a medical excuse before (after) the final period.</a:t>
            </a:r>
          </a:p>
          <a:p>
            <a:pPr marL="0" indent="0">
              <a:buNone/>
            </a:pPr>
            <a:r>
              <a:rPr lang="en-US" b="1" dirty="0"/>
              <a:t>Academic Conduct:</a:t>
            </a:r>
          </a:p>
          <a:p>
            <a:r>
              <a:rPr lang="en-US" dirty="0"/>
              <a:t>Do not plagiarize other people’s work. Students should be aware that anyone who engages in actions prohibited by the University’s policy on academic honesty will be subject to disciplinary action.</a:t>
            </a:r>
          </a:p>
        </p:txBody>
      </p:sp>
    </p:spTree>
    <p:extLst>
      <p:ext uri="{BB962C8B-B14F-4D97-AF65-F5344CB8AC3E}">
        <p14:creationId xmlns:p14="http://schemas.microsoft.com/office/powerpoint/2010/main" val="3251723286"/>
      </p:ext>
    </p:extLst>
  </p:cSld>
  <p:clrMapOvr>
    <a:masterClrMapping/>
  </p:clrMapOvr>
</p:sld>
</file>

<file path=ppt/theme/theme1.xml><?xml version="1.0" encoding="utf-8"?>
<a:theme xmlns:a="http://schemas.openxmlformats.org/drawingml/2006/main" name="Office Theme">
  <a:themeElements>
    <a:clrScheme name="Custom 1">
      <a:dk1>
        <a:srgbClr val="473210"/>
      </a:dk1>
      <a:lt1>
        <a:srgbClr val="EAEBA3"/>
      </a:lt1>
      <a:dk2>
        <a:srgbClr val="4D4311"/>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437</TotalTime>
  <Words>3268</Words>
  <Application>Microsoft Macintosh PowerPoint</Application>
  <PresentationFormat>Widescreen</PresentationFormat>
  <Paragraphs>486</Paragraphs>
  <Slides>58</Slides>
  <Notes>4</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7" baseType="lpstr">
      <vt:lpstr>Aptos</vt:lpstr>
      <vt:lpstr>Arial</vt:lpstr>
      <vt:lpstr>Arial Narrow</vt:lpstr>
      <vt:lpstr>Calibri</vt:lpstr>
      <vt:lpstr>CheltenhamStd-Book</vt:lpstr>
      <vt:lpstr>Times New Roman</vt:lpstr>
      <vt:lpstr>Trebuchet MS</vt:lpstr>
      <vt:lpstr>Office Theme</vt:lpstr>
      <vt:lpstr>Document</vt:lpstr>
      <vt:lpstr>IE451  Data Analytics and Optimization</vt:lpstr>
      <vt:lpstr>Today…</vt:lpstr>
      <vt:lpstr>IE451  Data Analytics and Optimization</vt:lpstr>
      <vt:lpstr>Syllabus</vt:lpstr>
      <vt:lpstr>Biography</vt:lpstr>
      <vt:lpstr>Syllabus – Learning Outcomes</vt:lpstr>
      <vt:lpstr>Course Content</vt:lpstr>
      <vt:lpstr>Syllabus – Scoring</vt:lpstr>
      <vt:lpstr>Syllabus – Policies</vt:lpstr>
      <vt:lpstr>Syllabus – Policies</vt:lpstr>
      <vt:lpstr>IE451  Data Analytics and Optimization</vt:lpstr>
      <vt:lpstr>The (Human) OODA Loop (*)</vt:lpstr>
      <vt:lpstr>Enabler Technologies of Digitalization</vt:lpstr>
      <vt:lpstr>Data Analytics</vt:lpstr>
      <vt:lpstr>Data Analytics</vt:lpstr>
      <vt:lpstr>Data Analytics</vt:lpstr>
      <vt:lpstr>Descriptive Analytics</vt:lpstr>
      <vt:lpstr>Predictive Analytics</vt:lpstr>
      <vt:lpstr>Prescriptive Analytics</vt:lpstr>
      <vt:lpstr>Modeling Decisions</vt:lpstr>
      <vt:lpstr>PowerPoint Presentation</vt:lpstr>
      <vt:lpstr>Metaheuristics</vt:lpstr>
      <vt:lpstr>Data Analytics</vt:lpstr>
      <vt:lpstr>Machine Learning</vt:lpstr>
      <vt:lpstr>Machine Learning</vt:lpstr>
      <vt:lpstr>What is Artificial Intelligence?</vt:lpstr>
      <vt:lpstr>Artificial Intelligence Everywhere</vt:lpstr>
      <vt:lpstr>Artificial Intelligence</vt:lpstr>
      <vt:lpstr>Brief History of Artificial Intelligence</vt:lpstr>
      <vt:lpstr>Technologies Underlying Recent Progress in AI</vt:lpstr>
      <vt:lpstr>PowerPoint Presentation</vt:lpstr>
      <vt:lpstr>Sensing, Reasoning and Acting</vt:lpstr>
      <vt:lpstr>Sensing (Observe → Orient)</vt:lpstr>
      <vt:lpstr>Reasoning (Orient → Decide)</vt:lpstr>
      <vt:lpstr>Acting (Decide → Act)</vt:lpstr>
      <vt:lpstr>Major Core Units of AI</vt:lpstr>
      <vt:lpstr>Computer Vision</vt:lpstr>
      <vt:lpstr>Speech Recognition</vt:lpstr>
      <vt:lpstr>Natural Language Processing</vt:lpstr>
      <vt:lpstr>Concepts Related to Artificial Intelligence</vt:lpstr>
      <vt:lpstr>Big Data vs. Structured Data</vt:lpstr>
      <vt:lpstr>Structured Data</vt:lpstr>
      <vt:lpstr>Knowledge Discovery in Databases (KDD)</vt:lpstr>
      <vt:lpstr>Cross Industry Standard Process for Data Mining (CRISP-DM)</vt:lpstr>
      <vt:lpstr>Cross Industry Standard Process for Data Mining (CRISP-DM)</vt:lpstr>
      <vt:lpstr>Simplified KDD Process </vt:lpstr>
      <vt:lpstr>CRISP-DM Operationalize KDD </vt:lpstr>
      <vt:lpstr>Data Preparation</vt:lpstr>
      <vt:lpstr>Feature Selection</vt:lpstr>
      <vt:lpstr>Supervised Learning </vt:lpstr>
      <vt:lpstr>Classification</vt:lpstr>
      <vt:lpstr>Classification</vt:lpstr>
      <vt:lpstr>Regression</vt:lpstr>
      <vt:lpstr>Unsupervised Learning </vt:lpstr>
      <vt:lpstr>Unsupervised Learning</vt:lpstr>
      <vt:lpstr>Association Rule Mining</vt:lpstr>
      <vt:lpstr>Association Rules</vt:lpstr>
      <vt:lpstr>Machine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Erhun Kundakcıoğlu</dc:creator>
  <cp:lastModifiedBy>Erhun Kundakcıoğlu</cp:lastModifiedBy>
  <cp:revision>10</cp:revision>
  <dcterms:created xsi:type="dcterms:W3CDTF">2026-02-15T13:11:34Z</dcterms:created>
  <dcterms:modified xsi:type="dcterms:W3CDTF">2026-02-15T20:29:42Z</dcterms:modified>
</cp:coreProperties>
</file>